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0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13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14.xml" ContentType="application/vnd.openxmlformats-officedocument.theme+xml"/>
  <Override PartName="/ppt/media/image50.png" ContentType="image/png"/>
  <Override PartName="/ppt/media/image144.png" ContentType="image/png"/>
  <Override PartName="/ppt/media/image1.png" ContentType="image/png"/>
  <Override PartName="/ppt/media/image51.png" ContentType="image/png"/>
  <Override PartName="/ppt/media/image145.png" ContentType="image/png"/>
  <Override PartName="/ppt/media/image2.png" ContentType="image/png"/>
  <Override PartName="/ppt/media/image3.png" ContentType="image/png"/>
  <Override PartName="/ppt/media/image124.png" ContentType="image/png"/>
  <Override PartName="/ppt/media/image30.png" ContentType="image/png"/>
  <Override PartName="/ppt/media/image52.png" ContentType="image/png"/>
  <Override PartName="/ppt/media/image146.png" ContentType="image/png"/>
  <Override PartName="/ppt/media/image4.png" ContentType="image/png"/>
  <Override PartName="/ppt/media/image125.png" ContentType="image/png"/>
  <Override PartName="/ppt/media/image31.png" ContentType="image/png"/>
  <Override PartName="/ppt/media/image147.png" ContentType="image/png"/>
  <Override PartName="/ppt/media/image53.png" ContentType="image/png"/>
  <Override PartName="/ppt/media/image5.png" ContentType="image/png"/>
  <Override PartName="/ppt/media/image104.png" ContentType="image/png"/>
  <Override PartName="/ppt/media/image10.png" ContentType="image/png"/>
  <Override PartName="/ppt/media/image126.png" ContentType="image/png"/>
  <Override PartName="/ppt/media/image32.png" ContentType="image/png"/>
  <Override PartName="/ppt/media/image148.png" ContentType="image/png"/>
  <Override PartName="/ppt/media/image54.png" ContentType="image/png"/>
  <Override PartName="/ppt/media/image6.png" ContentType="image/png"/>
  <Override PartName="/ppt/media/image105.png" ContentType="image/png"/>
  <Override PartName="/ppt/media/image11.png" ContentType="image/png"/>
  <Override PartName="/ppt/media/image127.png" ContentType="image/png"/>
  <Override PartName="/ppt/media/image33.png" ContentType="image/png"/>
  <Override PartName="/ppt/media/image149.png" ContentType="image/png"/>
  <Override PartName="/ppt/media/image55.png" ContentType="image/png"/>
  <Override PartName="/ppt/media/image7.png" ContentType="image/png"/>
  <Override PartName="/ppt/media/image106.png" ContentType="image/png"/>
  <Override PartName="/ppt/media/image12.png" ContentType="image/png"/>
  <Override PartName="/ppt/media/image128.png" ContentType="image/png"/>
  <Override PartName="/ppt/media/image34.png" ContentType="image/png"/>
  <Override PartName="/ppt/media/image56.png" ContentType="image/png"/>
  <Override PartName="/ppt/media/image8.png" ContentType="image/png"/>
  <Override PartName="/ppt/media/image107.png" ContentType="image/png"/>
  <Override PartName="/ppt/media/image13.png" ContentType="image/png"/>
  <Override PartName="/ppt/media/image129.png" ContentType="image/png"/>
  <Override PartName="/ppt/media/image35.png" ContentType="image/png"/>
  <Override PartName="/ppt/media/image57.png" ContentType="image/png"/>
  <Override PartName="/ppt/media/image9.png" ContentType="image/png"/>
  <Override PartName="/ppt/media/image108.png" ContentType="image/png"/>
  <Override PartName="/ppt/media/image14.png" ContentType="image/png"/>
  <Override PartName="/ppt/media/image36.png" ContentType="image/png"/>
  <Override PartName="/ppt/media/image58.png" ContentType="image/png"/>
  <Override PartName="/ppt/media/image109.png" ContentType="image/png"/>
  <Override PartName="/ppt/media/image15.png" ContentType="image/png"/>
  <Override PartName="/ppt/media/image37.png" ContentType="image/png"/>
  <Override PartName="/ppt/media/image59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114.png" ContentType="image/png"/>
  <Override PartName="/ppt/media/image20.png" ContentType="image/png"/>
  <Override PartName="/ppt/media/image136.png" ContentType="image/png"/>
  <Override PartName="/ppt/media/image42.png" ContentType="image/png"/>
  <Override PartName="/ppt/media/image158.png" ContentType="image/png"/>
  <Override PartName="/ppt/media/image64.png" ContentType="image/png"/>
  <Override PartName="/ppt/media/image43.png" ContentType="image/png"/>
  <Override PartName="/ppt/media/image137.png" ContentType="image/png"/>
  <Override PartName="/ppt/media/image21.png" ContentType="image/png"/>
  <Override PartName="/ppt/media/image115.png" ContentType="image/png"/>
  <Override PartName="/ppt/media/image44.png" ContentType="image/png"/>
  <Override PartName="/ppt/media/image138.png" ContentType="image/png"/>
  <Override PartName="/ppt/media/image22.png" ContentType="image/png"/>
  <Override PartName="/ppt/media/image116.png" ContentType="image/png"/>
  <Override PartName="/ppt/media/image45.png" ContentType="image/png"/>
  <Override PartName="/ppt/media/image139.png" ContentType="image/png"/>
  <Override PartName="/ppt/media/image23.png" ContentType="image/png"/>
  <Override PartName="/ppt/media/image117.png" ContentType="image/png"/>
  <Override PartName="/ppt/media/image46.png" ContentType="image/png"/>
  <Override PartName="/ppt/media/image24.png" ContentType="image/png"/>
  <Override PartName="/ppt/media/image118.png" ContentType="image/png"/>
  <Override PartName="/ppt/media/image47.png" ContentType="image/png"/>
  <Override PartName="/ppt/media/image25.png" ContentType="image/png"/>
  <Override PartName="/ppt/media/image119.png" ContentType="image/png"/>
  <Override PartName="/ppt/media/image48.png" ContentType="image/png"/>
  <Override PartName="/ppt/media/image26.png" ContentType="image/png"/>
  <Override PartName="/ppt/media/image49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62.png" ContentType="image/png"/>
  <Override PartName="/ppt/media/image156.png" ContentType="image/png"/>
  <Override PartName="/ppt/media/image40.png" ContentType="image/png"/>
  <Override PartName="/ppt/media/image134.png" ContentType="image/png"/>
  <Override PartName="/ppt/media/image63.png" ContentType="image/png"/>
  <Override PartName="/ppt/media/image157.png" ContentType="image/png"/>
  <Override PartName="/ppt/media/image41.png" ContentType="image/png"/>
  <Override PartName="/ppt/media/image135.png" ContentType="image/png"/>
  <Override PartName="/ppt/media/image60.png" ContentType="image/png"/>
  <Override PartName="/ppt/media/image154.png" ContentType="image/png"/>
  <Override PartName="/ppt/media/image61.png" ContentType="image/png"/>
  <Override PartName="/ppt/media/image155.png" ContentType="image/png"/>
  <Override PartName="/ppt/media/image65.png" ContentType="image/png"/>
  <Override PartName="/ppt/media/image159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164.png" ContentType="image/png"/>
  <Override PartName="/ppt/media/image71.png" ContentType="image/png"/>
  <Override PartName="/ppt/media/image165.png" ContentType="image/png"/>
  <Override PartName="/ppt/media/image72.png" ContentType="image/png"/>
  <Override PartName="/ppt/media/image166.png" ContentType="image/png"/>
  <Override PartName="/ppt/media/image73.png" ContentType="image/png"/>
  <Override PartName="/ppt/media/image167.png" ContentType="image/png"/>
  <Override PartName="/ppt/media/image74.png" ContentType="image/png"/>
  <Override PartName="/ppt/media/image168.png" ContentType="image/png"/>
  <Override PartName="/ppt/media/image75.png" ContentType="image/png"/>
  <Override PartName="/ppt/media/image169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174.png" ContentType="image/png"/>
  <Override PartName="/ppt/media/image81.png" ContentType="image/png"/>
  <Override PartName="/ppt/media/image175.png" ContentType="image/png"/>
  <Override PartName="/ppt/media/image82.png" ContentType="image/png"/>
  <Override PartName="/ppt/media/image176.png" ContentType="image/png"/>
  <Override PartName="/ppt/media/image83.png" ContentType="image/png"/>
  <Override PartName="/ppt/media/image177.png" ContentType="image/png"/>
  <Override PartName="/ppt/media/image84.png" ContentType="image/png"/>
  <Override PartName="/ppt/media/image178.png" ContentType="image/png"/>
  <Override PartName="/ppt/media/image85.png" ContentType="image/png"/>
  <Override PartName="/ppt/media/image179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184.png" ContentType="image/png"/>
  <Override PartName="/ppt/media/image91.png" ContentType="image/png"/>
  <Override PartName="/ppt/media/image185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0.png" ContentType="image/png"/>
  <Override PartName="/ppt/media/image101.png" ContentType="image/png"/>
  <Override PartName="/ppt/media/image102.png" ContentType="image/png"/>
  <Override PartName="/ppt/media/image103.png" ContentType="image/png"/>
  <Override PartName="/ppt/media/image110.png" ContentType="image/png"/>
  <Override PartName="/ppt/media/image111.png" ContentType="image/png"/>
  <Override PartName="/ppt/media/image112.png" ContentType="image/png"/>
  <Override PartName="/ppt/media/image113.png" ContentType="image/png"/>
  <Override PartName="/ppt/media/image120.png" ContentType="image/png"/>
  <Override PartName="/ppt/media/image121.png" ContentType="image/png"/>
  <Override PartName="/ppt/media/image122.png" ContentType="image/png"/>
  <Override PartName="/ppt/media/image123.png" ContentType="image/png"/>
  <Override PartName="/ppt/media/image130.png" ContentType="image/png"/>
  <Override PartName="/ppt/media/image131.png" ContentType="image/png"/>
  <Override PartName="/ppt/media/image132.png" ContentType="image/png"/>
  <Override PartName="/ppt/media/image133.png" ContentType="image/png"/>
  <Override PartName="/ppt/media/image140.png" ContentType="image/png"/>
  <Override PartName="/ppt/media/image141.png" ContentType="image/png"/>
  <Override PartName="/ppt/media/image142.png" ContentType="image/png"/>
  <Override PartName="/ppt/media/image143.png" ContentType="image/png"/>
  <Override PartName="/ppt/media/image150.png" ContentType="image/png"/>
  <Override PartName="/ppt/media/image151.png" ContentType="image/png"/>
  <Override PartName="/ppt/media/image152.png" ContentType="image/png"/>
  <Override PartName="/ppt/media/image153.png" ContentType="image/png"/>
  <Override PartName="/ppt/media/image160.png" ContentType="image/png"/>
  <Override PartName="/ppt/media/image161.png" ContentType="image/png"/>
  <Override PartName="/ppt/media/image162.png" ContentType="image/png"/>
  <Override PartName="/ppt/media/image163.png" ContentType="image/png"/>
  <Override PartName="/ppt/media/image170.png" ContentType="image/png"/>
  <Override PartName="/ppt/media/image171.png" ContentType="image/png"/>
  <Override PartName="/ppt/media/image172.png" ContentType="image/png"/>
  <Override PartName="/ppt/media/image173.png" ContentType="image/png"/>
  <Override PartName="/ppt/media/image180.png" ContentType="image/png"/>
  <Override PartName="/ppt/media/image181.png" ContentType="image/png"/>
  <Override PartName="/ppt/media/image182.png" ContentType="image/png"/>
  <Override PartName="/ppt/media/image183.png" ContentType="image/png"/>
  <Override PartName="/ppt/slides/slide1.xml" ContentType="application/vnd.openxmlformats-officedocument.presentationml.slide+xml"/>
  <Override PartName="/ppt/slides/slide100.xml" ContentType="application/vnd.openxmlformats-officedocument.presentationml.slide+xml"/>
  <Override PartName="/ppt/slides/slide2.xml" ContentType="application/vnd.openxmlformats-officedocument.presentationml.slide+xml"/>
  <Override PartName="/ppt/slides/slide101.xml" ContentType="application/vnd.openxmlformats-officedocument.presentationml.slide+xml"/>
  <Override PartName="/ppt/slides/slide3.xml" ContentType="application/vnd.openxmlformats-officedocument.presentationml.slide+xml"/>
  <Override PartName="/ppt/slides/slide102.xml" ContentType="application/vnd.openxmlformats-officedocument.presentationml.slide+xml"/>
  <Override PartName="/ppt/slides/slide4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5.xml" ContentType="application/vnd.openxmlformats-officedocument.presentationml.slide+xml"/>
  <Override PartName="/ppt/slides/slide105.xml" ContentType="application/vnd.openxmlformats-officedocument.presentationml.slide+xml"/>
  <Override PartName="/ppt/slides/slide6.xml" ContentType="application/vnd.openxmlformats-officedocument.presentationml.slide+xml"/>
  <Override PartName="/ppt/slides/slide106.xml" ContentType="application/vnd.openxmlformats-officedocument.presentationml.slide+xml"/>
  <Override PartName="/ppt/slides/slide7.xml" ContentType="application/vnd.openxmlformats-officedocument.presentationml.slide+xml"/>
  <Override PartName="/ppt/slides/slide107.xml" ContentType="application/vnd.openxmlformats-officedocument.presentationml.slide+xml"/>
  <Override PartName="/ppt/slides/slide8.xml" ContentType="application/vnd.openxmlformats-officedocument.presentationml.slide+xml"/>
  <Override PartName="/ppt/slides/slide10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slide64.xml" ContentType="application/vnd.openxmlformats-officedocument.presentationml.slide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31.xml" ContentType="application/vnd.openxmlformats-officedocument.presentationml.slide+xml"/>
  <Override PartName="/ppt/slides/slide62.xml" ContentType="application/vnd.openxmlformats-officedocument.presentationml.slide+xml"/>
  <Override PartName="/ppt/slides/slide40.xml" ContentType="application/vnd.openxmlformats-officedocument.presentationml.slide+xml"/>
  <Override PartName="/ppt/slides/slide63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_rels/slide100.xml.rels" ContentType="application/vnd.openxmlformats-package.relationships+xml"/>
  <Override PartName="/ppt/slides/_rels/slide1.xml.rels" ContentType="application/vnd.openxmlformats-package.relationships+xml"/>
  <Override PartName="/ppt/slides/_rels/slide101.xml.rels" ContentType="application/vnd.openxmlformats-package.relationships+xml"/>
  <Override PartName="/ppt/slides/_rels/slide2.xml.rels" ContentType="application/vnd.openxmlformats-package.relationships+xml"/>
  <Override PartName="/ppt/slides/_rels/slide102.xml.rels" ContentType="application/vnd.openxmlformats-package.relationships+xml"/>
  <Override PartName="/ppt/slides/_rels/slide3.xml.rels" ContentType="application/vnd.openxmlformats-package.relationships+xml"/>
  <Override PartName="/ppt/slides/_rels/slide103.xml.rels" ContentType="application/vnd.openxmlformats-package.relationships+xml"/>
  <Override PartName="/ppt/slides/_rels/slide4.xml.rels" ContentType="application/vnd.openxmlformats-package.relationships+xml"/>
  <Override PartName="/ppt/slides/_rels/slide104.xml.rels" ContentType="application/vnd.openxmlformats-package.relationships+xml"/>
  <Override PartName="/ppt/slides/_rels/slide5.xml.rels" ContentType="application/vnd.openxmlformats-package.relationships+xml"/>
  <Override PartName="/ppt/slides/_rels/slide105.xml.rels" ContentType="application/vnd.openxmlformats-package.relationships+xml"/>
  <Override PartName="/ppt/slides/_rels/slide6.xml.rels" ContentType="application/vnd.openxmlformats-package.relationships+xml"/>
  <Override PartName="/ppt/slides/_rels/slide106.xml.rels" ContentType="application/vnd.openxmlformats-package.relationships+xml"/>
  <Override PartName="/ppt/slides/_rels/slide7.xml.rels" ContentType="application/vnd.openxmlformats-package.relationships+xml"/>
  <Override PartName="/ppt/slides/_rels/slide107.xml.rels" ContentType="application/vnd.openxmlformats-package.relationships+xml"/>
  <Override PartName="/ppt/slides/_rels/slide8.xml.rels" ContentType="application/vnd.openxmlformats-package.relationships+xml"/>
  <Override PartName="/ppt/slides/_rels/slide108.xml.rels" ContentType="application/vnd.openxmlformats-package.relationships+xml"/>
  <Override PartName="/ppt/slides/_rels/slide9.xml.rels" ContentType="application/vnd.openxmlformats-package.relationships+xml"/>
  <Override PartName="/ppt/slides/_rels/slide5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55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6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57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59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64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31.xml.rels" ContentType="application/vnd.openxmlformats-package.relationships+xml"/>
  <Override PartName="/ppt/slides/_rels/slide62.xml.rels" ContentType="application/vnd.openxmlformats-package.relationships+xml"/>
  <Override PartName="/ppt/slides/_rels/slide40.xml.rels" ContentType="application/vnd.openxmlformats-package.relationships+xml"/>
  <Override PartName="/ppt/slides/_rels/slide63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slides/_rels/slide86.xml.rels" ContentType="application/vnd.openxmlformats-package.relationships+xml"/>
  <Override PartName="/ppt/slides/_rels/slide87.xml.rels" ContentType="application/vnd.openxmlformats-package.relationships+xml"/>
  <Override PartName="/ppt/slides/_rels/slide88.xml.rels" ContentType="application/vnd.openxmlformats-package.relationships+xml"/>
  <Override PartName="/ppt/slides/_rels/slide89.xml.rels" ContentType="application/vnd.openxmlformats-package.relationships+xml"/>
  <Override PartName="/ppt/slides/_rels/slide90.xml.rels" ContentType="application/vnd.openxmlformats-package.relationships+xml"/>
  <Override PartName="/ppt/slides/_rels/slide91.xml.rels" ContentType="application/vnd.openxmlformats-package.relationships+xml"/>
  <Override PartName="/ppt/slides/_rels/slide92.xml.rels" ContentType="application/vnd.openxmlformats-package.relationships+xml"/>
  <Override PartName="/ppt/slides/_rels/slide93.xml.rels" ContentType="application/vnd.openxmlformats-package.relationships+xml"/>
  <Override PartName="/ppt/slides/_rels/slide94.xml.rels" ContentType="application/vnd.openxmlformats-package.relationships+xml"/>
  <Override PartName="/ppt/slides/_rels/slide95.xml.rels" ContentType="application/vnd.openxmlformats-package.relationships+xml"/>
  <Override PartName="/ppt/slides/_rels/slide96.xml.rels" ContentType="application/vnd.openxmlformats-package.relationships+xml"/>
  <Override PartName="/ppt/slides/_rels/slide97.xml.rels" ContentType="application/vnd.openxmlformats-package.relationships+xml"/>
  <Override PartName="/ppt/slides/_rels/slide98.xml.rels" ContentType="application/vnd.openxmlformats-package.relationships+xml"/>
  <Override PartName="/ppt/slides/_rels/slide99.xml.rels" ContentType="application/vnd.openxmlformats-package.relationships+xml"/>
  <Override PartName="/ppt/slides/_rels/slide109.xml.rels" ContentType="application/vnd.openxmlformats-package.relationships+xml"/>
  <Override PartName="/ppt/slides/_rels/slide110.xml.rels" ContentType="application/vnd.openxmlformats-package.relationships+xml"/>
  <Override PartName="/ppt/slides/_rels/slide111.xml.rels" ContentType="application/vnd.openxmlformats-package.relationships+xml"/>
  <Override PartName="/ppt/slides/_rels/slide112.xml.rels" ContentType="application/vnd.openxmlformats-package.relationships+xml"/>
  <Override PartName="/ppt/slides/_rels/slide113.xml.rels" ContentType="application/vnd.openxmlformats-package.relationships+xml"/>
  <Override PartName="/ppt/slides/_rels/slide114.xml.rels" ContentType="application/vnd.openxmlformats-package.relationships+xml"/>
  <Override PartName="/ppt/slides/_rels/slide115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</p:sldIdLst>
  <p:sldSz cx="9144000" cy="6858000"/>
  <p:notesSz cx="6799263" cy="9929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3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100" Type="http://schemas.openxmlformats.org/officeDocument/2006/relationships/slide" Target="slides/slide96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110" Type="http://schemas.openxmlformats.org/officeDocument/2006/relationships/slide" Target="slides/slide106.xml"/><Relationship Id="rId111" Type="http://schemas.openxmlformats.org/officeDocument/2006/relationships/slide" Target="slides/slide107.xml"/><Relationship Id="rId112" Type="http://schemas.openxmlformats.org/officeDocument/2006/relationships/slide" Target="slides/slide108.xml"/><Relationship Id="rId113" Type="http://schemas.openxmlformats.org/officeDocument/2006/relationships/slide" Target="slides/slide109.xml"/><Relationship Id="rId114" Type="http://schemas.openxmlformats.org/officeDocument/2006/relationships/slide" Target="slides/slide110.xml"/><Relationship Id="rId115" Type="http://schemas.openxmlformats.org/officeDocument/2006/relationships/slide" Target="slides/slide111.xml"/><Relationship Id="rId116" Type="http://schemas.openxmlformats.org/officeDocument/2006/relationships/slide" Target="slides/slide112.xml"/><Relationship Id="rId117" Type="http://schemas.openxmlformats.org/officeDocument/2006/relationships/slide" Target="slides/slide113.xml"/><Relationship Id="rId118" Type="http://schemas.openxmlformats.org/officeDocument/2006/relationships/slide" Target="slides/slide114.xml"/><Relationship Id="rId119" Type="http://schemas.openxmlformats.org/officeDocument/2006/relationships/slide" Target="slides/slide115.xml"/><Relationship Id="rId12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A663DE20-CDB4-4C4C-8F0E-79340136B8B6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2.xml.rels><?xml version="1.0" encoding="UTF-8"?>
<Relationships xmlns="http://schemas.openxmlformats.org/package/2006/relationships"><Relationship Id="rId1" Type="http://schemas.openxmlformats.org/officeDocument/2006/relationships/slide" Target="../slides/slide10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0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48560" cy="3710520"/>
          </a:xfrm>
          <a:prstGeom prst="rect">
            <a:avLst/>
          </a:prstGeom>
          <a:ln w="0">
            <a:noFill/>
          </a:ln>
        </p:spPr>
      </p:sp>
      <p:sp>
        <p:nvSpPr>
          <p:cNvPr id="807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27000" cy="445608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8" name="PlaceHolder 3"/>
          <p:cNvSpPr>
            <a:spLocks noGrp="1"/>
          </p:cNvSpPr>
          <p:nvPr>
            <p:ph type="sldNum" idx="12"/>
          </p:nvPr>
        </p:nvSpPr>
        <p:spPr>
          <a:xfrm>
            <a:off x="3851280" y="9431640"/>
            <a:ext cx="2934000" cy="48420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A745ADC-0861-4B53-99FB-30293CC3CF1A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48560" cy="3710520"/>
          </a:xfrm>
          <a:prstGeom prst="rect">
            <a:avLst/>
          </a:prstGeom>
          <a:ln w="0">
            <a:noFill/>
          </a:ln>
        </p:spPr>
      </p:sp>
      <p:sp>
        <p:nvSpPr>
          <p:cNvPr id="801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27000" cy="445608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2" name="PlaceHolder 3"/>
          <p:cNvSpPr>
            <a:spLocks noGrp="1"/>
          </p:cNvSpPr>
          <p:nvPr>
            <p:ph type="sldNum" idx="10"/>
          </p:nvPr>
        </p:nvSpPr>
        <p:spPr>
          <a:xfrm>
            <a:off x="3851280" y="9431640"/>
            <a:ext cx="2934000" cy="48420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8DD036A-0BDB-443A-973D-480E5D33EB65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48560" cy="3710520"/>
          </a:xfrm>
          <a:prstGeom prst="rect">
            <a:avLst/>
          </a:prstGeom>
          <a:ln w="0">
            <a:noFill/>
          </a:ln>
        </p:spPr>
      </p:sp>
      <p:sp>
        <p:nvSpPr>
          <p:cNvPr id="804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27000" cy="445608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" name="PlaceHolder 3"/>
          <p:cNvSpPr>
            <a:spLocks noGrp="1"/>
          </p:cNvSpPr>
          <p:nvPr>
            <p:ph type="sldNum" idx="11"/>
          </p:nvPr>
        </p:nvSpPr>
        <p:spPr>
          <a:xfrm>
            <a:off x="3851280" y="9431640"/>
            <a:ext cx="2934000" cy="48420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D17205B-55CA-4FAC-90CE-096FA3DEF08E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974B38-A0DA-4934-B61C-1271B51B5CC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6764A1-2464-4377-BAFC-35AB4DFFCE9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E27E8C-42BE-4CE6-9979-4FBB4A909E0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28A5BA-275B-4EF7-9A3C-CEBF9811BA6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300A25E-8CD1-4093-9A31-0EEE5CC2417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6BDA609-517E-4402-9066-DB39CADA4FF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3AA75C6-6704-4A43-9F8B-D13169159D0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D96E874-A4D2-418D-AEDA-26ACF49C5B4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0A67DBA-4252-466B-9A83-E9727712830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6CC3D67-3D53-4B82-A3C6-A6BB2A14D68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A1B3DDB-A3C6-46EC-89DE-BCE222C48FA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A053BB-D721-4BEA-8CB7-042E5F20613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321A334-ED54-47AC-8272-B0D04BB7173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FA93A2E-1BFC-48EC-AD58-4EC5B23FA3F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5AAD2DE-37E8-4691-8E14-48613B9E4D0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0E22381-9DDE-4E4F-A78A-26D6C1E5469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E87851E-1C9B-42FE-857A-59A15E8B3C6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516D60-51BD-4468-9805-6B0EF68F466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C1A289-7240-4B99-B7E8-FB1C25CD6BD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3F0E6E-07AC-4E7B-9006-80E6F63DE07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BFEEAC-E332-4396-9188-F2DABEC723F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A06F90-2B72-4DF4-872E-FA4D018C353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055188-50D6-4BE4-BC09-59D04E1CBA2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D94CE8-4E0F-4A56-A07B-B64579EED0D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9"/>
          <p:cNvSpPr/>
          <p:nvPr/>
        </p:nvSpPr>
        <p:spPr>
          <a:xfrm>
            <a:off x="0" y="260280"/>
            <a:ext cx="922680" cy="34812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1" name="Rectangle 10"/>
          <p:cNvSpPr/>
          <p:nvPr/>
        </p:nvSpPr>
        <p:spPr>
          <a:xfrm>
            <a:off x="934920" y="260280"/>
            <a:ext cx="8194680" cy="34812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2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15400" cy="565920"/>
          </a:xfrm>
          <a:prstGeom prst="rect">
            <a:avLst/>
          </a:prstGeom>
          <a:ln w="0">
            <a:noFill/>
          </a:ln>
        </p:spPr>
      </p:pic>
      <p:sp>
        <p:nvSpPr>
          <p:cNvPr id="3" name="ZoneTexte 7"/>
          <p:cNvSpPr/>
          <p:nvPr/>
        </p:nvSpPr>
        <p:spPr>
          <a:xfrm>
            <a:off x="4267800" y="6642000"/>
            <a:ext cx="62424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9"/>
          <p:cNvSpPr/>
          <p:nvPr/>
        </p:nvSpPr>
        <p:spPr>
          <a:xfrm>
            <a:off x="2160" y="620640"/>
            <a:ext cx="9129600" cy="549648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0" y="0"/>
            <a:ext cx="9129600" cy="60840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ftr" idx="1"/>
          </p:nvPr>
        </p:nvSpPr>
        <p:spPr>
          <a:xfrm>
            <a:off x="8893080" y="0"/>
            <a:ext cx="236520" cy="24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sldNum" idx="2"/>
          </p:nvPr>
        </p:nvSpPr>
        <p:spPr>
          <a:xfrm>
            <a:off x="8893080" y="0"/>
            <a:ext cx="236520" cy="24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B167C73-7C34-4113-B8FE-544CACBC9F33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dt" idx="3"/>
          </p:nvPr>
        </p:nvSpPr>
        <p:spPr>
          <a:xfrm>
            <a:off x="8893080" y="0"/>
            <a:ext cx="238680" cy="24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9"/>
          <p:cNvSpPr/>
          <p:nvPr/>
        </p:nvSpPr>
        <p:spPr>
          <a:xfrm>
            <a:off x="0" y="260280"/>
            <a:ext cx="922680" cy="34812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0" name="Rectangle 10"/>
          <p:cNvSpPr/>
          <p:nvPr/>
        </p:nvSpPr>
        <p:spPr>
          <a:xfrm>
            <a:off x="934920" y="260280"/>
            <a:ext cx="8194680" cy="34812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51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15400" cy="565920"/>
          </a:xfrm>
          <a:prstGeom prst="rect">
            <a:avLst/>
          </a:prstGeom>
          <a:ln w="0">
            <a:noFill/>
          </a:ln>
        </p:spPr>
      </p:pic>
      <p:sp>
        <p:nvSpPr>
          <p:cNvPr id="52" name="ZoneTexte 7"/>
          <p:cNvSpPr/>
          <p:nvPr/>
        </p:nvSpPr>
        <p:spPr>
          <a:xfrm>
            <a:off x="4267800" y="6642000"/>
            <a:ext cx="62424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Rectangle 9"/>
          <p:cNvSpPr/>
          <p:nvPr/>
        </p:nvSpPr>
        <p:spPr>
          <a:xfrm>
            <a:off x="2160" y="620640"/>
            <a:ext cx="9129600" cy="549648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4" name="Rectangle 1"/>
          <p:cNvSpPr/>
          <p:nvPr/>
        </p:nvSpPr>
        <p:spPr>
          <a:xfrm>
            <a:off x="0" y="0"/>
            <a:ext cx="9129600" cy="60840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ftr" idx="4"/>
          </p:nvPr>
        </p:nvSpPr>
        <p:spPr>
          <a:xfrm>
            <a:off x="8893080" y="0"/>
            <a:ext cx="236520" cy="24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ldNum" idx="5"/>
          </p:nvPr>
        </p:nvSpPr>
        <p:spPr>
          <a:xfrm>
            <a:off x="8893080" y="0"/>
            <a:ext cx="236520" cy="24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DB6D80B-5380-4196-A723-71F67893245B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6"/>
          </p:nvPr>
        </p:nvSpPr>
        <p:spPr>
          <a:xfrm>
            <a:off x="8893080" y="0"/>
            <a:ext cx="238680" cy="24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164.png"/><Relationship Id="rId2" Type="http://schemas.openxmlformats.org/officeDocument/2006/relationships/slideLayout" Target="../slideLayouts/slideLayout1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165.png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slideLayout" Target="../slideLayouts/slideLayout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slideLayout" Target="../slideLayouts/slideLayout1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slideLayout" Target="../slideLayouts/slideLayout1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173.png"/><Relationship Id="rId2" Type="http://schemas.openxmlformats.org/officeDocument/2006/relationships/slideLayout" Target="../slideLayouts/slideLayout1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174.png"/><Relationship Id="rId2" Type="http://schemas.openxmlformats.org/officeDocument/2006/relationships/slideLayout" Target="../slideLayouts/slideLayout1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175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176.png"/><Relationship Id="rId2" Type="http://schemas.openxmlformats.org/officeDocument/2006/relationships/slideLayout" Target="../slideLayouts/slideLayout1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177.png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slideLayout" Target="../slideLayouts/slideLayout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181.png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slideLayout" Target="../slideLayouts/slideLayout13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185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image" Target="../media/image121.png"/><Relationship Id="rId3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image" Target="../media/image140.png"/><Relationship Id="rId3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image" Target="../media/image163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"/>
          <p:cNvSpPr/>
          <p:nvPr/>
        </p:nvSpPr>
        <p:spPr>
          <a:xfrm>
            <a:off x="1260000" y="1980000"/>
            <a:ext cx="6468480" cy="348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28/03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8820000" y="6480000"/>
            <a:ext cx="36936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BF68E75-1E0A-4DF0-82B0-58A74DB237C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A7C0D5-191F-49B7-9743-0A31E5B5230F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6480" cy="348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048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DOCX et 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3373920" y="720000"/>
            <a:ext cx="4354920" cy="5177880"/>
          </a:xfrm>
          <a:prstGeom prst="rect">
            <a:avLst/>
          </a:prstGeom>
          <a:ln w="0">
            <a:noFill/>
          </a:ln>
        </p:spPr>
      </p:pic>
      <p:sp>
        <p:nvSpPr>
          <p:cNvPr id="152" name=""/>
          <p:cNvSpPr/>
          <p:nvPr/>
        </p:nvSpPr>
        <p:spPr>
          <a:xfrm>
            <a:off x="8729640" y="643104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A4CE58A-E94C-4388-B6AA-5DB19C0984B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BD767D-79D4-421E-9B1C-4A729AC8AE5D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"/>
          <p:cNvSpPr/>
          <p:nvPr/>
        </p:nvSpPr>
        <p:spPr>
          <a:xfrm>
            <a:off x="0" y="620280"/>
            <a:ext cx="123732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MOTEUR MOT CLE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"/>
          <p:cNvSpPr/>
          <p:nvPr/>
        </p:nvSpPr>
        <p:spPr>
          <a:xfrm>
            <a:off x="0" y="6438240"/>
            <a:ext cx="715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2BEBCE6-A4D9-46FA-A3D0-57EC8E5C4DA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"/>
          <p:cNvSpPr/>
          <p:nvPr/>
        </p:nvSpPr>
        <p:spPr>
          <a:xfrm>
            <a:off x="363240" y="1195560"/>
            <a:ext cx="831816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 Mot Clé, toutes les sections catégorisées, par section, AND/OR et *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"/>
          <p:cNvSpPr/>
          <p:nvPr/>
        </p:nvSpPr>
        <p:spPr>
          <a:xfrm>
            <a:off x="5697360" y="3074400"/>
            <a:ext cx="3090240" cy="20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Vous cherchez une information précise dans un protocole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Une information quantitative sur l’ensemble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2" name="" descr=""/>
          <p:cNvPicPr/>
          <p:nvPr/>
        </p:nvPicPr>
        <p:blipFill>
          <a:blip r:embed="rId1"/>
          <a:stretch/>
        </p:blipFill>
        <p:spPr>
          <a:xfrm>
            <a:off x="116640" y="2300760"/>
            <a:ext cx="5703120" cy="34563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C79CE9-DAC2-494D-BF8D-21984B21F3C5}" type="slidenum">
              <a:t>100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"/>
          <p:cNvSpPr/>
          <p:nvPr/>
        </p:nvSpPr>
        <p:spPr>
          <a:xfrm>
            <a:off x="0" y="620280"/>
            <a:ext cx="123732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MOTEUR SIMI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"/>
          <p:cNvSpPr/>
          <p:nvPr/>
        </p:nvSpPr>
        <p:spPr>
          <a:xfrm>
            <a:off x="0" y="6438240"/>
            <a:ext cx="715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A039424-E644-417F-81BD-9EF1D02AB7E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"/>
          <p:cNvSpPr/>
          <p:nvPr/>
        </p:nvSpPr>
        <p:spPr>
          <a:xfrm>
            <a:off x="1453320" y="773280"/>
            <a:ext cx="60314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3. Similarité, Sections triées et sélectionnées, thème/idée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6" name="" descr=""/>
          <p:cNvPicPr/>
          <p:nvPr/>
        </p:nvPicPr>
        <p:blipFill>
          <a:blip r:embed="rId1"/>
          <a:stretch/>
        </p:blipFill>
        <p:spPr>
          <a:xfrm>
            <a:off x="108000" y="1183680"/>
            <a:ext cx="2458800" cy="1231920"/>
          </a:xfrm>
          <a:prstGeom prst="rect">
            <a:avLst/>
          </a:prstGeom>
          <a:ln w="0">
            <a:noFill/>
          </a:ln>
        </p:spPr>
      </p:pic>
      <p:pic>
        <p:nvPicPr>
          <p:cNvPr id="717" name="" descr=""/>
          <p:cNvPicPr/>
          <p:nvPr/>
        </p:nvPicPr>
        <p:blipFill>
          <a:blip r:embed="rId2"/>
          <a:stretch/>
        </p:blipFill>
        <p:spPr>
          <a:xfrm>
            <a:off x="54000" y="2453760"/>
            <a:ext cx="4063320" cy="3594240"/>
          </a:xfrm>
          <a:prstGeom prst="rect">
            <a:avLst/>
          </a:prstGeom>
          <a:ln w="0">
            <a:noFill/>
          </a:ln>
        </p:spPr>
      </p:pic>
      <p:pic>
        <p:nvPicPr>
          <p:cNvPr id="718" name="" descr=""/>
          <p:cNvPicPr/>
          <p:nvPr/>
        </p:nvPicPr>
        <p:blipFill>
          <a:blip r:embed="rId3"/>
          <a:stretch/>
        </p:blipFill>
        <p:spPr>
          <a:xfrm>
            <a:off x="5483520" y="1294200"/>
            <a:ext cx="3515400" cy="3453840"/>
          </a:xfrm>
          <a:prstGeom prst="rect">
            <a:avLst/>
          </a:prstGeom>
          <a:ln w="0">
            <a:noFill/>
          </a:ln>
        </p:spPr>
      </p:pic>
      <p:pic>
        <p:nvPicPr>
          <p:cNvPr id="719" name="" descr=""/>
          <p:cNvPicPr/>
          <p:nvPr/>
        </p:nvPicPr>
        <p:blipFill>
          <a:blip r:embed="rId4"/>
          <a:stretch/>
        </p:blipFill>
        <p:spPr>
          <a:xfrm>
            <a:off x="4234680" y="4994640"/>
            <a:ext cx="4756680" cy="782280"/>
          </a:xfrm>
          <a:prstGeom prst="rect">
            <a:avLst/>
          </a:prstGeom>
          <a:ln w="0">
            <a:noFill/>
          </a:ln>
        </p:spPr>
      </p:pic>
      <p:sp>
        <p:nvSpPr>
          <p:cNvPr id="720" name=""/>
          <p:cNvSpPr/>
          <p:nvPr/>
        </p:nvSpPr>
        <p:spPr>
          <a:xfrm>
            <a:off x="2640240" y="1128240"/>
            <a:ext cx="2841120" cy="136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Trouve les documents les plus pertinents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Basé sur la fréquence et la spécificité des mots.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3193CA-A96B-4139-9F46-39E379087E87}" type="slidenum">
              <a:t>101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PlaceHolder 1"/>
          <p:cNvSpPr>
            <a:spLocks noGrp="1"/>
          </p:cNvSpPr>
          <p:nvPr>
            <p:ph/>
          </p:nvPr>
        </p:nvSpPr>
        <p:spPr>
          <a:xfrm>
            <a:off x="467640" y="5301360"/>
            <a:ext cx="5100480" cy="74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Service de Biostatistiques et Information Médicale – Saint Louis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M2 MALIA </a:t>
            </a:r>
            <a:br>
              <a:rPr sz="1400"/>
            </a:b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Université Lumière Lyon 2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2" name="Rectangle 2"/>
          <p:cNvSpPr/>
          <p:nvPr/>
        </p:nvSpPr>
        <p:spPr>
          <a:xfrm>
            <a:off x="1925640" y="748080"/>
            <a:ext cx="5280480" cy="5280480"/>
          </a:xfrm>
          <a:prstGeom prst="rect">
            <a:avLst/>
          </a:prstGeom>
          <a:blipFill rotWithShape="0">
            <a:blip r:embed="rId1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Open Sans"/>
              <a:ea typeface="DejaVu Sans"/>
            </a:endParaRPr>
          </a:p>
        </p:txBody>
      </p:sp>
      <p:sp>
        <p:nvSpPr>
          <p:cNvPr id="723" name="PlaceHolder 2"/>
          <p:cNvSpPr>
            <a:spLocks noGrp="1"/>
          </p:cNvSpPr>
          <p:nvPr>
            <p:ph/>
          </p:nvPr>
        </p:nvSpPr>
        <p:spPr>
          <a:xfrm>
            <a:off x="467640" y="1211040"/>
            <a:ext cx="8196840" cy="29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Moteur de recherche sur les protocoles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Espace réservé du texte 3"/>
          <p:cNvSpPr/>
          <p:nvPr/>
        </p:nvSpPr>
        <p:spPr>
          <a:xfrm>
            <a:off x="5404680" y="5121720"/>
            <a:ext cx="3583440" cy="75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Dates du stage : 24/03/2025 au 29/08/2025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Dematini Loris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Hassanaly Olivier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"/>
          <p:cNvSpPr/>
          <p:nvPr/>
        </p:nvSpPr>
        <p:spPr>
          <a:xfrm>
            <a:off x="0" y="6458760"/>
            <a:ext cx="82224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A8D291E-FCE8-41D5-BF80-B18BA7AD155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F5FC42-1B3C-47F5-9BFE-0BA861CABC24}" type="slidenum">
              <a:t>102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"/>
          <p:cNvSpPr/>
          <p:nvPr/>
        </p:nvSpPr>
        <p:spPr>
          <a:xfrm>
            <a:off x="0" y="620640"/>
            <a:ext cx="170892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SOMMAIRE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7" name=""/>
          <p:cNvSpPr/>
          <p:nvPr/>
        </p:nvSpPr>
        <p:spPr>
          <a:xfrm>
            <a:off x="1423440" y="1399680"/>
            <a:ext cx="5882040" cy="352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Présentation de la base de données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Extraction du texte des 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Différents moteurs de recherche et démonstrations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-Moteur par mot-clé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-Moteur par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4. Explication détaillée du moteur par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-TFIDF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-Similarité cosinus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6EA4EE-A5C0-4948-8578-7FFF79703BB5}" type="slidenum">
              <a:t>103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"/>
          <p:cNvSpPr/>
          <p:nvPr/>
        </p:nvSpPr>
        <p:spPr>
          <a:xfrm>
            <a:off x="4910400" y="638280"/>
            <a:ext cx="3408120" cy="8881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250 études à l’URC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"/>
          <p:cNvSpPr/>
          <p:nvPr/>
        </p:nvSpPr>
        <p:spPr>
          <a:xfrm>
            <a:off x="3987000" y="2410200"/>
            <a:ext cx="585000" cy="48744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"/>
          <p:cNvSpPr/>
          <p:nvPr/>
        </p:nvSpPr>
        <p:spPr>
          <a:xfrm>
            <a:off x="4004640" y="2685600"/>
            <a:ext cx="3588120" cy="14281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73</a:t>
            </a:r>
            <a:r>
              <a:rPr b="0" lang="fr-FR" sz="1800" spc="-1" strike="noStrike" baseline="33000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essais cliniques ou RIPH1 avec inclusions au moins commencées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1" name=""/>
          <p:cNvSpPr/>
          <p:nvPr/>
        </p:nvSpPr>
        <p:spPr>
          <a:xfrm>
            <a:off x="5792400" y="4114800"/>
            <a:ext cx="360" cy="324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"/>
          <p:cNvSpPr/>
          <p:nvPr/>
        </p:nvSpPr>
        <p:spPr>
          <a:xfrm>
            <a:off x="177120" y="4102560"/>
            <a:ext cx="2453760" cy="14346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33 protocoles en français ou promoteur non APHP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"/>
          <p:cNvSpPr/>
          <p:nvPr/>
        </p:nvSpPr>
        <p:spPr>
          <a:xfrm flipH="1">
            <a:off x="2587320" y="3747960"/>
            <a:ext cx="1621440" cy="8506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4" name=""/>
          <p:cNvSpPr/>
          <p:nvPr/>
        </p:nvSpPr>
        <p:spPr>
          <a:xfrm>
            <a:off x="3519360" y="4421520"/>
            <a:ext cx="4604040" cy="16729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40 PDF d’essais cliniques ou RIPH1 avec inclusions au moins commencées en anglais avec un tableau de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5" name=""/>
          <p:cNvSpPr/>
          <p:nvPr/>
        </p:nvSpPr>
        <p:spPr>
          <a:xfrm>
            <a:off x="0" y="620640"/>
            <a:ext cx="26924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BASE DE DONNÉES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"/>
          <p:cNvSpPr/>
          <p:nvPr/>
        </p:nvSpPr>
        <p:spPr>
          <a:xfrm>
            <a:off x="0" y="6437160"/>
            <a:ext cx="82224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A8B8F1C-0D9A-45CA-84DE-A4F8F0832AF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"/>
          <p:cNvSpPr/>
          <p:nvPr/>
        </p:nvSpPr>
        <p:spPr>
          <a:xfrm>
            <a:off x="1259640" y="1192320"/>
            <a:ext cx="3319920" cy="137628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105 essais cliniques ou RIPH1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"/>
          <p:cNvSpPr/>
          <p:nvPr/>
        </p:nvSpPr>
        <p:spPr>
          <a:xfrm flipH="1">
            <a:off x="4572000" y="1320480"/>
            <a:ext cx="584640" cy="34524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3C298A-0118-47EB-9508-42B85BBB59FB}" type="slidenum">
              <a:t>104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"/>
          <p:cNvSpPr/>
          <p:nvPr/>
        </p:nvSpPr>
        <p:spPr>
          <a:xfrm>
            <a:off x="0" y="620640"/>
            <a:ext cx="22122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PDF 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0" name=""/>
          <p:cNvSpPr/>
          <p:nvPr/>
        </p:nvSpPr>
        <p:spPr>
          <a:xfrm>
            <a:off x="0" y="6438240"/>
            <a:ext cx="715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4CD4B5D-5870-4D65-80FF-E3D456041C7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"/>
          <p:cNvSpPr/>
          <p:nvPr/>
        </p:nvSpPr>
        <p:spPr>
          <a:xfrm>
            <a:off x="3649680" y="3375360"/>
            <a:ext cx="2797920" cy="206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Extraction dans un JSON des sections et des contenus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Tri des sections dans des sections générales avec Clotilde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2" name="" descr=""/>
          <p:cNvPicPr/>
          <p:nvPr/>
        </p:nvPicPr>
        <p:blipFill>
          <a:blip r:embed="rId1"/>
          <a:srcRect l="3898" t="5279" r="15015" b="0"/>
          <a:stretch/>
        </p:blipFill>
        <p:spPr>
          <a:xfrm>
            <a:off x="72000" y="1000080"/>
            <a:ext cx="3344040" cy="5057280"/>
          </a:xfrm>
          <a:prstGeom prst="rect">
            <a:avLst/>
          </a:prstGeom>
          <a:ln w="0">
            <a:noFill/>
          </a:ln>
        </p:spPr>
      </p:pic>
      <p:pic>
        <p:nvPicPr>
          <p:cNvPr id="743" name="" descr=""/>
          <p:cNvPicPr/>
          <p:nvPr/>
        </p:nvPicPr>
        <p:blipFill>
          <a:blip r:embed="rId2"/>
          <a:stretch/>
        </p:blipFill>
        <p:spPr>
          <a:xfrm>
            <a:off x="3481560" y="699120"/>
            <a:ext cx="5560560" cy="2496600"/>
          </a:xfrm>
          <a:prstGeom prst="rect">
            <a:avLst/>
          </a:prstGeom>
          <a:ln w="0">
            <a:noFill/>
          </a:ln>
        </p:spPr>
      </p:pic>
      <p:pic>
        <p:nvPicPr>
          <p:cNvPr id="744" name="" descr=""/>
          <p:cNvPicPr/>
          <p:nvPr/>
        </p:nvPicPr>
        <p:blipFill>
          <a:blip r:embed="rId3"/>
          <a:stretch/>
        </p:blipFill>
        <p:spPr>
          <a:xfrm>
            <a:off x="6795360" y="3288960"/>
            <a:ext cx="2160720" cy="2651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A6EFC6-ED17-4CFF-8815-CDD3B40C2E7C}" type="slidenum">
              <a:t>105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"/>
          <p:cNvSpPr/>
          <p:nvPr/>
        </p:nvSpPr>
        <p:spPr>
          <a:xfrm>
            <a:off x="0" y="620280"/>
            <a:ext cx="353412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MOTEURS DE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6" name=""/>
          <p:cNvSpPr/>
          <p:nvPr/>
        </p:nvSpPr>
        <p:spPr>
          <a:xfrm>
            <a:off x="0" y="6438240"/>
            <a:ext cx="715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F91DC18-EFB4-4408-BE51-525C1241980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" name=""/>
          <p:cNvSpPr/>
          <p:nvPr/>
        </p:nvSpPr>
        <p:spPr>
          <a:xfrm>
            <a:off x="4988160" y="1137240"/>
            <a:ext cx="2841120" cy="136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Vous cherchez les documents les plus pertinents basés sur la fréquence et la pertinence d’un terme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8" name="" descr=""/>
          <p:cNvPicPr/>
          <p:nvPr/>
        </p:nvPicPr>
        <p:blipFill>
          <a:blip r:embed="rId1"/>
          <a:stretch/>
        </p:blipFill>
        <p:spPr>
          <a:xfrm>
            <a:off x="236520" y="2195640"/>
            <a:ext cx="3096000" cy="2171880"/>
          </a:xfrm>
          <a:prstGeom prst="rect">
            <a:avLst/>
          </a:prstGeom>
          <a:ln w="0">
            <a:noFill/>
          </a:ln>
        </p:spPr>
      </p:pic>
      <p:sp>
        <p:nvSpPr>
          <p:cNvPr id="749" name=""/>
          <p:cNvSpPr/>
          <p:nvPr/>
        </p:nvSpPr>
        <p:spPr>
          <a:xfrm flipV="1">
            <a:off x="1523880" y="1958400"/>
            <a:ext cx="3322800" cy="1461960"/>
          </a:xfrm>
          <a:prstGeom prst="line">
            <a:avLst/>
          </a:prstGeom>
          <a:ln w="38160">
            <a:solidFill>
              <a:srgbClr val="5983b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50" name=""/>
          <p:cNvSpPr/>
          <p:nvPr/>
        </p:nvSpPr>
        <p:spPr>
          <a:xfrm>
            <a:off x="1949040" y="4084920"/>
            <a:ext cx="2738160" cy="1045440"/>
          </a:xfrm>
          <a:prstGeom prst="line">
            <a:avLst/>
          </a:prstGeom>
          <a:ln w="38160">
            <a:solidFill>
              <a:srgbClr val="5983b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51" name=""/>
          <p:cNvSpPr/>
          <p:nvPr/>
        </p:nvSpPr>
        <p:spPr>
          <a:xfrm flipV="1">
            <a:off x="1320120" y="3632760"/>
            <a:ext cx="3446640" cy="133200"/>
          </a:xfrm>
          <a:prstGeom prst="line">
            <a:avLst/>
          </a:prstGeom>
          <a:ln w="38160">
            <a:solidFill>
              <a:srgbClr val="5983b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52" name=""/>
          <p:cNvSpPr/>
          <p:nvPr/>
        </p:nvSpPr>
        <p:spPr>
          <a:xfrm>
            <a:off x="4957200" y="2833560"/>
            <a:ext cx="3232800" cy="14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Vous cherchez une information précise dans un protocole,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Une information quantitative sur l’ensemble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"/>
          <p:cNvSpPr/>
          <p:nvPr/>
        </p:nvSpPr>
        <p:spPr>
          <a:xfrm>
            <a:off x="4914720" y="4622400"/>
            <a:ext cx="3985920" cy="9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Vous connaissez le nom du protocole et  cherchez des informations dans ce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B35696-E7F1-4B3A-8D8F-5B493452203F}" type="slidenum">
              <a:t>106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"/>
          <p:cNvSpPr/>
          <p:nvPr/>
        </p:nvSpPr>
        <p:spPr>
          <a:xfrm>
            <a:off x="0" y="629280"/>
            <a:ext cx="17866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"/>
          <p:cNvSpPr/>
          <p:nvPr/>
        </p:nvSpPr>
        <p:spPr>
          <a:xfrm>
            <a:off x="8425440" y="6485400"/>
            <a:ext cx="715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FCA3F31-748B-44A2-B7A4-925E8ED881C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6" name="" descr=""/>
          <p:cNvPicPr/>
          <p:nvPr/>
        </p:nvPicPr>
        <p:blipFill>
          <a:blip r:embed="rId1"/>
          <a:stretch/>
        </p:blipFill>
        <p:spPr>
          <a:xfrm>
            <a:off x="8640" y="1116000"/>
            <a:ext cx="9072000" cy="48906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942BFE-5FAF-49F0-B2DE-9B4B7403385C}" type="slidenum">
              <a:t>107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"/>
          <p:cNvSpPr/>
          <p:nvPr/>
        </p:nvSpPr>
        <p:spPr>
          <a:xfrm>
            <a:off x="0" y="620280"/>
            <a:ext cx="980280" cy="38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TFIDF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"/>
          <p:cNvSpPr/>
          <p:nvPr/>
        </p:nvSpPr>
        <p:spPr>
          <a:xfrm>
            <a:off x="8425440" y="6485400"/>
            <a:ext cx="715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9A99D24-46F9-402B-9CDB-6CD0CA998AB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9" name="" descr=""/>
          <p:cNvPicPr/>
          <p:nvPr/>
        </p:nvPicPr>
        <p:blipFill>
          <a:blip r:embed="rId1"/>
          <a:stretch/>
        </p:blipFill>
        <p:spPr>
          <a:xfrm>
            <a:off x="360000" y="1080000"/>
            <a:ext cx="7912080" cy="4355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A3C220-41E6-4AD4-A692-58B21B9727B2}" type="slidenum">
              <a:t>108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"/>
          <p:cNvSpPr/>
          <p:nvPr/>
        </p:nvSpPr>
        <p:spPr>
          <a:xfrm>
            <a:off x="0" y="620280"/>
            <a:ext cx="980280" cy="38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TFIDF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"/>
          <p:cNvSpPr/>
          <p:nvPr/>
        </p:nvSpPr>
        <p:spPr>
          <a:xfrm>
            <a:off x="8425440" y="6485400"/>
            <a:ext cx="715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387ADE8-C910-4BDD-A37D-DD8EF3C13E9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2" name="" descr=""/>
          <p:cNvPicPr/>
          <p:nvPr/>
        </p:nvPicPr>
        <p:blipFill>
          <a:blip r:embed="rId1"/>
          <a:stretch/>
        </p:blipFill>
        <p:spPr>
          <a:xfrm>
            <a:off x="360000" y="1080000"/>
            <a:ext cx="7912080" cy="4355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A7E21E-8CA4-4FF9-AFB4-7C928AD9B23F}" type="slidenum">
              <a:t>109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4548240" y="696960"/>
            <a:ext cx="4080960" cy="2892240"/>
          </a:xfrm>
          <a:prstGeom prst="rect">
            <a:avLst/>
          </a:prstGeom>
          <a:ln w="0">
            <a:noFill/>
          </a:ln>
        </p:spPr>
      </p:pic>
      <p:sp>
        <p:nvSpPr>
          <p:cNvPr id="154" name=""/>
          <p:cNvSpPr/>
          <p:nvPr/>
        </p:nvSpPr>
        <p:spPr>
          <a:xfrm>
            <a:off x="360000" y="900000"/>
            <a:ext cx="39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tous les paragraphes pour  chaque titre présent dans chaque DOCX.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180000" y="3683880"/>
            <a:ext cx="8493480" cy="238932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360000" y="3240000"/>
            <a:ext cx="394920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filtre les titres qui nous intéresse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873000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4BF4B05-02B9-4F7B-A7C0-8DA7D3BC20D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C07A7C-2C02-4ACC-B029-79EA48F72EBD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"/>
          <p:cNvSpPr/>
          <p:nvPr/>
        </p:nvSpPr>
        <p:spPr>
          <a:xfrm>
            <a:off x="0" y="620280"/>
            <a:ext cx="980280" cy="38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TFIDF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"/>
          <p:cNvSpPr/>
          <p:nvPr/>
        </p:nvSpPr>
        <p:spPr>
          <a:xfrm>
            <a:off x="8425440" y="6485400"/>
            <a:ext cx="715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C618917-5079-41A6-9115-16E89EF0FFF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5" name="" descr=""/>
          <p:cNvPicPr/>
          <p:nvPr/>
        </p:nvPicPr>
        <p:blipFill>
          <a:blip r:embed="rId1"/>
          <a:stretch/>
        </p:blipFill>
        <p:spPr>
          <a:xfrm>
            <a:off x="360000" y="1080000"/>
            <a:ext cx="7912080" cy="4355280"/>
          </a:xfrm>
          <a:prstGeom prst="rect">
            <a:avLst/>
          </a:prstGeom>
          <a:ln w="0">
            <a:noFill/>
          </a:ln>
        </p:spPr>
      </p:pic>
      <p:sp>
        <p:nvSpPr>
          <p:cNvPr id="766" name=""/>
          <p:cNvSpPr/>
          <p:nvPr/>
        </p:nvSpPr>
        <p:spPr>
          <a:xfrm>
            <a:off x="6468120" y="5608440"/>
            <a:ext cx="171648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Matrice Sparse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F0C75B-F1CC-4389-BCA1-73BF4168AFA9}" type="slidenum">
              <a:t>110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"/>
          <p:cNvSpPr/>
          <p:nvPr/>
        </p:nvSpPr>
        <p:spPr>
          <a:xfrm>
            <a:off x="0" y="611640"/>
            <a:ext cx="264636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SIMILARITÉ COSINUS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8" name=""/>
          <p:cNvSpPr/>
          <p:nvPr/>
        </p:nvSpPr>
        <p:spPr>
          <a:xfrm>
            <a:off x="8425440" y="6485400"/>
            <a:ext cx="715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5D293ED-DE49-4A8A-A6EB-67E32D10008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9" name="" descr=""/>
          <p:cNvPicPr/>
          <p:nvPr/>
        </p:nvPicPr>
        <p:blipFill>
          <a:blip r:embed="rId1"/>
          <a:stretch/>
        </p:blipFill>
        <p:spPr>
          <a:xfrm>
            <a:off x="373320" y="1812240"/>
            <a:ext cx="3234600" cy="2724120"/>
          </a:xfrm>
          <a:prstGeom prst="rect">
            <a:avLst/>
          </a:prstGeom>
          <a:ln w="0">
            <a:noFill/>
          </a:ln>
        </p:spPr>
      </p:pic>
      <p:pic>
        <p:nvPicPr>
          <p:cNvPr id="770" name="" descr=""/>
          <p:cNvPicPr/>
          <p:nvPr/>
        </p:nvPicPr>
        <p:blipFill>
          <a:blip r:embed="rId2"/>
          <a:stretch/>
        </p:blipFill>
        <p:spPr>
          <a:xfrm>
            <a:off x="3881520" y="2640240"/>
            <a:ext cx="2405520" cy="911880"/>
          </a:xfrm>
          <a:prstGeom prst="rect">
            <a:avLst/>
          </a:prstGeom>
          <a:ln w="0">
            <a:noFill/>
          </a:ln>
        </p:spPr>
      </p:pic>
      <p:sp>
        <p:nvSpPr>
          <p:cNvPr id="771" name=""/>
          <p:cNvSpPr/>
          <p:nvPr/>
        </p:nvSpPr>
        <p:spPr>
          <a:xfrm>
            <a:off x="0" y="4777560"/>
            <a:ext cx="4410360" cy="37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 &gt; Distance euclidienne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2" name=""/>
          <p:cNvSpPr/>
          <p:nvPr/>
        </p:nvSpPr>
        <p:spPr>
          <a:xfrm>
            <a:off x="6361560" y="2887560"/>
            <a:ext cx="2585160" cy="61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= Vecteur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 = Vecteur Requête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73" name="" descr=""/>
          <p:cNvPicPr/>
          <p:nvPr/>
        </p:nvPicPr>
        <p:blipFill>
          <a:blip r:embed="rId3"/>
          <a:stretch/>
        </p:blipFill>
        <p:spPr>
          <a:xfrm>
            <a:off x="4544640" y="4127760"/>
            <a:ext cx="1885680" cy="459000"/>
          </a:xfrm>
          <a:prstGeom prst="rect">
            <a:avLst/>
          </a:prstGeom>
          <a:ln w="0">
            <a:noFill/>
          </a:ln>
        </p:spPr>
      </p:pic>
      <p:sp>
        <p:nvSpPr>
          <p:cNvPr id="774" name=""/>
          <p:cNvSpPr/>
          <p:nvPr/>
        </p:nvSpPr>
        <p:spPr>
          <a:xfrm>
            <a:off x="3819240" y="4241160"/>
            <a:ext cx="7243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dogs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5" name=""/>
          <p:cNvSpPr/>
          <p:nvPr/>
        </p:nvSpPr>
        <p:spPr>
          <a:xfrm>
            <a:off x="97200" y="1125360"/>
            <a:ext cx="419904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Requête simple : « dogs »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6" name=""/>
          <p:cNvSpPr/>
          <p:nvPr/>
        </p:nvSpPr>
        <p:spPr>
          <a:xfrm>
            <a:off x="4563360" y="3675960"/>
            <a:ext cx="1948320" cy="38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d1        d2       d3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7" name=""/>
          <p:cNvSpPr/>
          <p:nvPr/>
        </p:nvSpPr>
        <p:spPr>
          <a:xfrm>
            <a:off x="4314960" y="806400"/>
            <a:ext cx="35341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Calculons le TFIDF de la requête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8" name=""/>
          <p:cNvSpPr/>
          <p:nvPr/>
        </p:nvSpPr>
        <p:spPr>
          <a:xfrm>
            <a:off x="4359240" y="1293840"/>
            <a:ext cx="39063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 = 1/1 = 1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9" name=""/>
          <p:cNvSpPr/>
          <p:nvPr/>
        </p:nvSpPr>
        <p:spPr>
          <a:xfrm>
            <a:off x="4376880" y="1728000"/>
            <a:ext cx="246240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IDF = log(4/3) = 0.287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0" name=""/>
          <p:cNvSpPr/>
          <p:nvPr/>
        </p:nvSpPr>
        <p:spPr>
          <a:xfrm>
            <a:off x="4412520" y="2197440"/>
            <a:ext cx="415440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Matrice de Dogs = [0,0,0,0.287,0...]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1" name="" descr=""/>
          <p:cNvPicPr/>
          <p:nvPr/>
        </p:nvPicPr>
        <p:blipFill>
          <a:blip r:embed="rId4"/>
          <a:stretch/>
        </p:blipFill>
        <p:spPr>
          <a:xfrm>
            <a:off x="6844680" y="4062240"/>
            <a:ext cx="2131560" cy="1802520"/>
          </a:xfrm>
          <a:prstGeom prst="rect">
            <a:avLst/>
          </a:prstGeom>
          <a:ln w="0">
            <a:noFill/>
          </a:ln>
        </p:spPr>
      </p:pic>
      <p:sp>
        <p:nvSpPr>
          <p:cNvPr id="782" name=""/>
          <p:cNvSpPr/>
          <p:nvPr/>
        </p:nvSpPr>
        <p:spPr>
          <a:xfrm>
            <a:off x="6769440" y="3703680"/>
            <a:ext cx="22759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Document 2 x Query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"/>
          <p:cNvSpPr/>
          <p:nvPr/>
        </p:nvSpPr>
        <p:spPr>
          <a:xfrm>
            <a:off x="203760" y="5502600"/>
            <a:ext cx="6405120" cy="60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calcule pour le document 3 et on trie les résultats pour afficher le meilleur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82E864-B71A-47A3-A382-3F407D8302C9}" type="slidenum">
              <a:t>111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"/>
          <p:cNvSpPr/>
          <p:nvPr/>
        </p:nvSpPr>
        <p:spPr>
          <a:xfrm>
            <a:off x="0" y="637920"/>
            <a:ext cx="265500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DÉMONSTRATION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5" name=""/>
          <p:cNvSpPr/>
          <p:nvPr/>
        </p:nvSpPr>
        <p:spPr>
          <a:xfrm>
            <a:off x="8425440" y="6485400"/>
            <a:ext cx="715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B27A8AE-C590-4860-AC17-677FDE34DBC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6" name=""/>
          <p:cNvSpPr/>
          <p:nvPr/>
        </p:nvSpPr>
        <p:spPr>
          <a:xfrm>
            <a:off x="1027800" y="1559880"/>
            <a:ext cx="6759360" cy="36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 mot idée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GVHD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Breast Cancer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trial controled with bd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AB17B9-E225-4046-920B-7748D1B8BA52}" type="slidenum">
              <a:t>112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"/>
          <p:cNvSpPr/>
          <p:nvPr/>
        </p:nvSpPr>
        <p:spPr>
          <a:xfrm>
            <a:off x="1260000" y="1980000"/>
            <a:ext cx="7014960" cy="348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14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25/07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"/>
          <p:cNvSpPr/>
          <p:nvPr/>
        </p:nvSpPr>
        <p:spPr>
          <a:xfrm>
            <a:off x="8726760" y="639648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6A84A51-4BAA-445D-A148-F88C3C67986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2AC8C1-D6C6-49D8-8445-2ACBD6B74214}" type="slidenum">
              <a:t>113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"/>
          <p:cNvSpPr txBox="1"/>
          <p:nvPr/>
        </p:nvSpPr>
        <p:spPr>
          <a:xfrm>
            <a:off x="0" y="620280"/>
            <a:ext cx="2666880" cy="38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Mise au propre du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0" name=""/>
          <p:cNvSpPr txBox="1"/>
          <p:nvPr/>
        </p:nvSpPr>
        <p:spPr>
          <a:xfrm>
            <a:off x="61920" y="1010160"/>
            <a:ext cx="4208760" cy="41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Séparation du backend et du frontend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1" name="" descr=""/>
          <p:cNvPicPr/>
          <p:nvPr/>
        </p:nvPicPr>
        <p:blipFill>
          <a:blip r:embed="rId1"/>
          <a:stretch/>
        </p:blipFill>
        <p:spPr>
          <a:xfrm>
            <a:off x="2823840" y="1559520"/>
            <a:ext cx="1546560" cy="1737000"/>
          </a:xfrm>
          <a:prstGeom prst="rect">
            <a:avLst/>
          </a:prstGeom>
          <a:ln w="0">
            <a:noFill/>
          </a:ln>
        </p:spPr>
      </p:pic>
      <p:pic>
        <p:nvPicPr>
          <p:cNvPr id="792" name="" descr=""/>
          <p:cNvPicPr/>
          <p:nvPr/>
        </p:nvPicPr>
        <p:blipFill>
          <a:blip r:embed="rId2"/>
          <a:stretch/>
        </p:blipFill>
        <p:spPr>
          <a:xfrm>
            <a:off x="195840" y="1513440"/>
            <a:ext cx="1539000" cy="1881720"/>
          </a:xfrm>
          <a:prstGeom prst="rect">
            <a:avLst/>
          </a:prstGeom>
          <a:ln w="0">
            <a:noFill/>
          </a:ln>
        </p:spPr>
      </p:pic>
      <p:sp>
        <p:nvSpPr>
          <p:cNvPr id="793" name=""/>
          <p:cNvSpPr txBox="1"/>
          <p:nvPr/>
        </p:nvSpPr>
        <p:spPr>
          <a:xfrm>
            <a:off x="5236560" y="2064240"/>
            <a:ext cx="380088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Enlever les classes et création de nouveaux fichiers pour bien séparer les fonctions de chacun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"/>
          <p:cNvSpPr txBox="1"/>
          <p:nvPr/>
        </p:nvSpPr>
        <p:spPr>
          <a:xfrm>
            <a:off x="14760" y="3668040"/>
            <a:ext cx="26402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Nouvelles sauvegardes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5" name="" descr=""/>
          <p:cNvPicPr/>
          <p:nvPr/>
        </p:nvPicPr>
        <p:blipFill>
          <a:blip r:embed="rId3"/>
          <a:srcRect l="0" t="37431" r="0" b="13"/>
          <a:stretch/>
        </p:blipFill>
        <p:spPr>
          <a:xfrm>
            <a:off x="122760" y="4184640"/>
            <a:ext cx="2034000" cy="1677240"/>
          </a:xfrm>
          <a:prstGeom prst="rect">
            <a:avLst/>
          </a:prstGeom>
          <a:ln w="0">
            <a:noFill/>
          </a:ln>
        </p:spPr>
      </p:pic>
      <p:pic>
        <p:nvPicPr>
          <p:cNvPr id="796" name="" descr=""/>
          <p:cNvPicPr/>
          <p:nvPr/>
        </p:nvPicPr>
        <p:blipFill>
          <a:blip r:embed="rId4"/>
          <a:stretch/>
        </p:blipFill>
        <p:spPr>
          <a:xfrm>
            <a:off x="7117200" y="3411000"/>
            <a:ext cx="1447560" cy="2605680"/>
          </a:xfrm>
          <a:prstGeom prst="rect">
            <a:avLst/>
          </a:prstGeom>
          <a:ln w="0">
            <a:noFill/>
          </a:ln>
        </p:spPr>
      </p:pic>
      <p:sp>
        <p:nvSpPr>
          <p:cNvPr id="797" name=""/>
          <p:cNvSpPr txBox="1"/>
          <p:nvPr/>
        </p:nvSpPr>
        <p:spPr>
          <a:xfrm>
            <a:off x="4403520" y="3703680"/>
            <a:ext cx="2622600" cy="189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Poetry à la place d’un requirements.txt</a:t>
            </a:r>
            <a:br>
              <a:rPr sz="1800"/>
            </a:b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Git </a:t>
            </a:r>
            <a:br>
              <a:rPr sz="1800"/>
            </a:b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Docker complet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6E844B-BF06-4AAD-A4ED-46BCF324303D}" type="slidenum">
              <a:t>114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"/>
          <p:cNvSpPr txBox="1"/>
          <p:nvPr/>
        </p:nvSpPr>
        <p:spPr>
          <a:xfrm>
            <a:off x="0" y="664560"/>
            <a:ext cx="2365560" cy="41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Comprendre le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9" name="" descr=""/>
          <p:cNvPicPr/>
          <p:nvPr/>
        </p:nvPicPr>
        <p:blipFill>
          <a:blip r:embed="rId1"/>
          <a:stretch/>
        </p:blipFill>
        <p:spPr>
          <a:xfrm>
            <a:off x="8640" y="1491480"/>
            <a:ext cx="9143640" cy="3875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EE2D53-EB3B-4728-8742-05EFB2B5365E}" type="slidenum">
              <a:t>115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540000" y="1080000"/>
            <a:ext cx="340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fusionne tous les paragraphes sous chaque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3816000" y="684000"/>
            <a:ext cx="3913200" cy="1779480"/>
          </a:xfrm>
          <a:prstGeom prst="rect">
            <a:avLst/>
          </a:prstGeom>
          <a:ln w="0">
            <a:noFill/>
          </a:ln>
        </p:spPr>
      </p:pic>
      <p:sp>
        <p:nvSpPr>
          <p:cNvPr id="160" name=""/>
          <p:cNvSpPr/>
          <p:nvPr/>
        </p:nvSpPr>
        <p:spPr>
          <a:xfrm>
            <a:off x="540000" y="2880000"/>
            <a:ext cx="3589200" cy="14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fait l’hypothèse qu’il y a des mots à enlever pour rendre le texte plus propre.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Stopwords, mot trop fréquents, etc.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669600" y="4680000"/>
            <a:ext cx="6699600" cy="349200"/>
          </a:xfrm>
          <a:prstGeom prst="rect">
            <a:avLst/>
          </a:prstGeom>
          <a:ln w="0">
            <a:noFill/>
          </a:ln>
        </p:spPr>
      </p:pic>
      <p:sp>
        <p:nvSpPr>
          <p:cNvPr id="162" name=""/>
          <p:cNvSpPr/>
          <p:nvPr/>
        </p:nvSpPr>
        <p:spPr>
          <a:xfrm>
            <a:off x="873000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491A1D3-6CAF-40E7-B453-B7AECCBD848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81DFB5-F534-4F1E-B05C-B68C01F1A400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"/>
          <p:cNvSpPr/>
          <p:nvPr/>
        </p:nvSpPr>
        <p:spPr>
          <a:xfrm>
            <a:off x="576000" y="1306440"/>
            <a:ext cx="80892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regarde alors la fréquence d’apparitions des termes par Section et 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0" y="1846440"/>
            <a:ext cx="9132840" cy="257832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936000" y="4680000"/>
            <a:ext cx="7189200" cy="70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exemple ici, patient(s), study, trial, clinical, le reste peut donner une importance au texte.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862200" y="5336640"/>
            <a:ext cx="7309440" cy="709200"/>
          </a:xfrm>
          <a:prstGeom prst="rect">
            <a:avLst/>
          </a:prstGeom>
          <a:ln w="0">
            <a:noFill/>
          </a:ln>
        </p:spPr>
      </p:pic>
      <p:sp>
        <p:nvSpPr>
          <p:cNvPr id="167" name=""/>
          <p:cNvSpPr/>
          <p:nvPr/>
        </p:nvSpPr>
        <p:spPr>
          <a:xfrm>
            <a:off x="873000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9160B60-E4A3-4699-AC9E-EE17FC9517C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70ACB6-595E-4DFF-9120-F3893B3D5E23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"/>
          <p:cNvSpPr/>
          <p:nvPr/>
        </p:nvSpPr>
        <p:spPr>
          <a:xfrm>
            <a:off x="540000" y="900000"/>
            <a:ext cx="26892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PS : Erreur de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25200" y="1474560"/>
            <a:ext cx="9132840" cy="1272960"/>
          </a:xfrm>
          <a:prstGeom prst="rect">
            <a:avLst/>
          </a:prstGeom>
          <a:ln w="0">
            <a:noFill/>
          </a:ln>
        </p:spPr>
      </p:pic>
      <p:sp>
        <p:nvSpPr>
          <p:cNvPr id="170" name=""/>
          <p:cNvSpPr/>
          <p:nvPr/>
        </p:nvSpPr>
        <p:spPr>
          <a:xfrm>
            <a:off x="873000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D2B0CE3-8D77-440D-B78B-5032DDFB5EA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A15A8C-9E56-46D6-BB83-8502B88EA191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"/>
          <p:cNvSpPr/>
          <p:nvPr/>
        </p:nvSpPr>
        <p:spPr>
          <a:xfrm>
            <a:off x="360000" y="900000"/>
            <a:ext cx="466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commence alors à nettoyer le texte en fonction de ce qu’on a vu mais autres choses à nettoyer apparaît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442080" y="1908000"/>
            <a:ext cx="3327120" cy="196920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5220000" y="1905480"/>
            <a:ext cx="3229200" cy="197172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1800000" y="4140000"/>
            <a:ext cx="4489200" cy="5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M12, W4, D0 → Month 12, Week 4, Day 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gvhd, sct →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360000" y="5040000"/>
            <a:ext cx="538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rajoute le principe de durée dans le nettoyage, on les garde car on décide de garder les nombres.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873000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4E38E61-B4C1-4544-89B6-58207AD4872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7B22AE-15F8-4964-B840-B978EE96C266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"/>
          <p:cNvSpPr/>
          <p:nvPr/>
        </p:nvSpPr>
        <p:spPr>
          <a:xfrm>
            <a:off x="363240" y="720000"/>
            <a:ext cx="5569200" cy="5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faut faire quelque chose pour les 580 acronymes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60000" y="1303200"/>
            <a:ext cx="4492440" cy="1566000"/>
          </a:xfrm>
          <a:prstGeom prst="rect">
            <a:avLst/>
          </a:prstGeom>
          <a:ln w="0">
            <a:noFill/>
          </a:ln>
        </p:spPr>
      </p:pic>
      <p:sp>
        <p:nvSpPr>
          <p:cNvPr id="179" name=""/>
          <p:cNvSpPr/>
          <p:nvPr/>
        </p:nvSpPr>
        <p:spPr>
          <a:xfrm>
            <a:off x="4863240" y="1800000"/>
            <a:ext cx="322920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 début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363240" y="3240000"/>
            <a:ext cx="4704480" cy="2149200"/>
          </a:xfrm>
          <a:prstGeom prst="rect">
            <a:avLst/>
          </a:prstGeom>
          <a:ln w="0">
            <a:noFill/>
          </a:ln>
        </p:spPr>
      </p:pic>
      <p:sp>
        <p:nvSpPr>
          <p:cNvPr id="181" name=""/>
          <p:cNvSpPr/>
          <p:nvPr/>
        </p:nvSpPr>
        <p:spPr>
          <a:xfrm>
            <a:off x="5078520" y="4140000"/>
            <a:ext cx="3229200" cy="5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finit les acronymes restant avec le guide médical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540000" y="5493240"/>
            <a:ext cx="82692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J’en traite le plus possible (environ 300), il en reste forcément que je n’ai pas vu  (mais peu fréquent)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873000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C7D1095-2CB1-4F64-B715-1B8A1863B89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4C5530-1056-4F6F-B060-A9E07F91C0DE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"/>
          <p:cNvSpPr/>
          <p:nvPr/>
        </p:nvSpPr>
        <p:spPr>
          <a:xfrm>
            <a:off x="900000" y="1062360"/>
            <a:ext cx="7189200" cy="468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Liste des modifications du nettoyage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Conversion en minuscules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Normalisation Unicode (ex: "é" devient "e")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 la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Nettoyage des espaces (Tabulation, Retour à la ligne)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des stopwords (+ mot fréquents)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codes temporels spécifiques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Fusion des paragraphes d'une même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873000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D599941-D40F-47C0-8A17-E1E698CE66A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1AC9BA-4F0D-47AE-B1C9-DF1066CA5C64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288000" y="1800000"/>
            <a:ext cx="3396240" cy="1969200"/>
          </a:xfrm>
          <a:prstGeom prst="rect">
            <a:avLst/>
          </a:prstGeom>
          <a:ln w="0">
            <a:noFill/>
          </a:ln>
        </p:spPr>
      </p:pic>
      <p:sp>
        <p:nvSpPr>
          <p:cNvPr id="187" name=""/>
          <p:cNvSpPr/>
          <p:nvPr/>
        </p:nvSpPr>
        <p:spPr>
          <a:xfrm>
            <a:off x="3816000" y="2592000"/>
            <a:ext cx="1609200" cy="70920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5488920" y="1810440"/>
            <a:ext cx="3608280" cy="195876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3"/>
          <a:stretch/>
        </p:blipFill>
        <p:spPr>
          <a:xfrm>
            <a:off x="396000" y="4032000"/>
            <a:ext cx="3229200" cy="1935000"/>
          </a:xfrm>
          <a:prstGeom prst="rect">
            <a:avLst/>
          </a:prstGeom>
          <a:ln w="0">
            <a:noFill/>
          </a:ln>
        </p:spPr>
      </p:pic>
      <p:sp>
        <p:nvSpPr>
          <p:cNvPr id="190" name=""/>
          <p:cNvSpPr/>
          <p:nvPr/>
        </p:nvSpPr>
        <p:spPr>
          <a:xfrm>
            <a:off x="3816000" y="4716000"/>
            <a:ext cx="1609200" cy="70920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4"/>
          <a:stretch/>
        </p:blipFill>
        <p:spPr>
          <a:xfrm>
            <a:off x="5575320" y="4032000"/>
            <a:ext cx="3379680" cy="1969200"/>
          </a:xfrm>
          <a:prstGeom prst="rect">
            <a:avLst/>
          </a:prstGeom>
          <a:ln w="0">
            <a:noFill/>
          </a:ln>
        </p:spPr>
      </p:pic>
      <p:sp>
        <p:nvSpPr>
          <p:cNvPr id="192" name=""/>
          <p:cNvSpPr/>
          <p:nvPr/>
        </p:nvSpPr>
        <p:spPr>
          <a:xfrm>
            <a:off x="360000" y="648000"/>
            <a:ext cx="8629560" cy="11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WORDCLOUD → Simple, Classique, facile d’utilisation (Choisi)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STYLECLOUD →  stylisé, moins ‘’pro’’, esthétique, posters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 BUBBLE → Pas bon dans notre cas, bulles de termes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PyLDAVis → A envisager pour la suite avec l’embedding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873000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FE6BA48-0028-4D9F-B14E-C074A6D4D35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28B717-C89E-446D-BCDA-5F75C6669E36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36000" y="36000"/>
            <a:ext cx="4993200" cy="2949480"/>
          </a:xfrm>
          <a:prstGeom prst="rect">
            <a:avLst/>
          </a:prstGeom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3780000" y="3017880"/>
            <a:ext cx="5209200" cy="3033000"/>
          </a:xfrm>
          <a:prstGeom prst="rect">
            <a:avLst/>
          </a:prstGeom>
          <a:ln w="0">
            <a:noFill/>
          </a:ln>
        </p:spPr>
      </p:pic>
      <p:sp>
        <p:nvSpPr>
          <p:cNvPr id="196" name=""/>
          <p:cNvSpPr/>
          <p:nvPr/>
        </p:nvSpPr>
        <p:spPr>
          <a:xfrm>
            <a:off x="873000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BDBB793-B7D1-4870-927A-01B782A13D4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44BFD0-F489-41F0-A74F-A2256A118C0B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ZoneTexte 1"/>
          <p:cNvSpPr/>
          <p:nvPr/>
        </p:nvSpPr>
        <p:spPr>
          <a:xfrm>
            <a:off x="610920" y="6134760"/>
            <a:ext cx="57492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1"/>
          <p:cNvSpPr>
            <a:spLocks noGrp="1"/>
          </p:cNvSpPr>
          <p:nvPr>
            <p:ph/>
          </p:nvPr>
        </p:nvSpPr>
        <p:spPr>
          <a:xfrm>
            <a:off x="467640" y="5301360"/>
            <a:ext cx="5100480" cy="74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Service de Biostatistique et Information Médicale – Saint Louis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Rectangle 8"/>
          <p:cNvSpPr/>
          <p:nvPr/>
        </p:nvSpPr>
        <p:spPr>
          <a:xfrm>
            <a:off x="1925640" y="748080"/>
            <a:ext cx="5280480" cy="5280480"/>
          </a:xfrm>
          <a:prstGeom prst="rect">
            <a:avLst/>
          </a:prstGeom>
          <a:blipFill rotWithShape="0">
            <a:blip r:embed="rId1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67640" y="1556640"/>
            <a:ext cx="8196840" cy="294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Méthodes de Représentation Vectorielle pour le Traitement Automatisé du Langage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 : 28/03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Espace réservé du texte 2"/>
          <p:cNvSpPr/>
          <p:nvPr/>
        </p:nvSpPr>
        <p:spPr>
          <a:xfrm>
            <a:off x="6087240" y="5121720"/>
            <a:ext cx="2900880" cy="75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Début du projet : 24/03/2025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Développeur : Loris Dematini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8820000" y="6430680"/>
            <a:ext cx="36936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1B36A06-2098-4109-9053-94F5DC8094A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E02700-10B8-4662-8C64-E5971B873393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"/>
          <p:cNvSpPr/>
          <p:nvPr/>
        </p:nvSpPr>
        <p:spPr>
          <a:xfrm>
            <a:off x="360000" y="720000"/>
            <a:ext cx="4489200" cy="14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Hypothèse : Il y a des mots plus importants que d’autres pour des sections et documents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TFxIDF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 versions pre et post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62640" y="2700000"/>
            <a:ext cx="4426920" cy="331740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4608000" y="2700000"/>
            <a:ext cx="4460400" cy="3342600"/>
          </a:xfrm>
          <a:prstGeom prst="rect">
            <a:avLst/>
          </a:prstGeom>
          <a:ln w="0">
            <a:noFill/>
          </a:ln>
        </p:spPr>
      </p:pic>
      <p:sp>
        <p:nvSpPr>
          <p:cNvPr id="200" name=""/>
          <p:cNvSpPr/>
          <p:nvPr/>
        </p:nvSpPr>
        <p:spPr>
          <a:xfrm>
            <a:off x="873000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893AB4C-AA8F-4F1C-BF46-0D4D9B8C005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BAF9D2-BB9F-4368-BDE2-378ABCC4727D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"/>
          <p:cNvSpPr/>
          <p:nvPr/>
        </p:nvSpPr>
        <p:spPr>
          <a:xfrm>
            <a:off x="108000" y="828000"/>
            <a:ext cx="4489560" cy="70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En cours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+ Kmeans par section avec TFxIDF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866160" y="1542240"/>
            <a:ext cx="7367400" cy="4416120"/>
          </a:xfrm>
          <a:prstGeom prst="rect">
            <a:avLst/>
          </a:prstGeom>
          <a:ln w="0">
            <a:noFill/>
          </a:ln>
        </p:spPr>
      </p:pic>
      <p:sp>
        <p:nvSpPr>
          <p:cNvPr id="203" name=""/>
          <p:cNvSpPr/>
          <p:nvPr/>
        </p:nvSpPr>
        <p:spPr>
          <a:xfrm>
            <a:off x="5427720" y="720000"/>
            <a:ext cx="3021840" cy="84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faire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 + 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873000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194EE3F-85FC-4C47-B9C6-951B2B3259A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748D92-B7E2-4286-9D8A-E9D6D52CA63C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"/>
          <p:cNvSpPr/>
          <p:nvPr/>
        </p:nvSpPr>
        <p:spPr>
          <a:xfrm>
            <a:off x="1260000" y="1980000"/>
            <a:ext cx="6468480" cy="348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3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11/04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873000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D014339-1572-415B-A28E-7143CBFF2FF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E9D313-F3D0-4A83-BC93-C1709D76E856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900000" y="1087560"/>
            <a:ext cx="7070760" cy="466236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900000" y="720000"/>
            <a:ext cx="50299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→ Kmeans des Sections + Etudes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873000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B06E8B4-1CAF-4D8A-85D1-FB75BC9BBA2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FA2563-AC87-4A27-B436-42E766A00520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900000" y="720360"/>
            <a:ext cx="502992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 et Data Management à l’écart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Zoom sur les autres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021320" y="1332000"/>
            <a:ext cx="7212600" cy="466992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873000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DDD7F18-6F1E-4670-84E9-EE5C70C3CCF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039653-707C-4AAB-942B-2E55AC347B61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"/>
          <p:cNvSpPr/>
          <p:nvPr/>
        </p:nvSpPr>
        <p:spPr>
          <a:xfrm>
            <a:off x="360000" y="720000"/>
            <a:ext cx="41299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avec t-sne pour 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864000" y="1080000"/>
            <a:ext cx="7547040" cy="499392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/>
          <p:nvPr/>
        </p:nvSpPr>
        <p:spPr>
          <a:xfrm>
            <a:off x="4680000" y="720000"/>
            <a:ext cx="41299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873000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1C1796C-D45B-4575-AFF3-5F9EC8195CD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EEC52A-9526-4D93-B46D-750AEE002B56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"/>
          <p:cNvSpPr/>
          <p:nvPr/>
        </p:nvSpPr>
        <p:spPr>
          <a:xfrm>
            <a:off x="180000" y="720000"/>
            <a:ext cx="52099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et Sections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756000" y="1044000"/>
            <a:ext cx="7562520" cy="5056200"/>
          </a:xfrm>
          <a:prstGeom prst="rect">
            <a:avLst/>
          </a:prstGeom>
          <a:ln w="0">
            <a:noFill/>
          </a:ln>
        </p:spPr>
      </p:pic>
      <p:sp>
        <p:nvSpPr>
          <p:cNvPr id="219" name=""/>
          <p:cNvSpPr/>
          <p:nvPr/>
        </p:nvSpPr>
        <p:spPr>
          <a:xfrm>
            <a:off x="873000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BC46C5E-8384-4CF1-B367-902E0A4AC14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CD92A4-4AEC-4044-9710-F52C2D6C7E10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480320" y="900000"/>
            <a:ext cx="5529600" cy="2062080"/>
          </a:xfrm>
          <a:prstGeom prst="rect">
            <a:avLst/>
          </a:prstGeom>
          <a:ln w="0">
            <a:noFill/>
          </a:ln>
        </p:spPr>
      </p:pic>
      <p:sp>
        <p:nvSpPr>
          <p:cNvPr id="221" name=""/>
          <p:cNvSpPr/>
          <p:nvPr/>
        </p:nvSpPr>
        <p:spPr>
          <a:xfrm>
            <a:off x="259560" y="3420000"/>
            <a:ext cx="8874360" cy="16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Faible inertie → les points sont très proches des centroïdes → clusters compacts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Haute inertie → les points sont dispersés → clusters peu cohérents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Mais : l'inertie diminue toujours quand on augmente le nombre de clusters, car plus de clusters = plus de flexibilité → d’où l’intérêt de la méthode du coude.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873000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FFE0A0C-DE13-4554-9DA1-1CEB912D0C8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6D2009-7F00-499D-843C-65759B064421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"/>
          <p:cNvSpPr/>
          <p:nvPr/>
        </p:nvSpPr>
        <p:spPr>
          <a:xfrm>
            <a:off x="1260000" y="5220000"/>
            <a:ext cx="4489920" cy="88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choisit visuellement 5 Clusters.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873000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820C381-90CA-4AE9-AE7B-408AC2A5BD6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360000" y="690480"/>
            <a:ext cx="7010280" cy="43776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E7AC7B-E025-4B24-BAB1-38AE5D6F2E52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"/>
          <p:cNvSpPr/>
          <p:nvPr/>
        </p:nvSpPr>
        <p:spPr>
          <a:xfrm>
            <a:off x="873000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373CF70-0CC5-48B9-A989-EE03EAC01A2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443520" y="644040"/>
            <a:ext cx="8078760" cy="53823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C9C0B8-540D-4880-9783-087D22F710F5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6480" cy="348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048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études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 en PDF et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CSV des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"/>
          <p:cNvSpPr/>
          <p:nvPr/>
        </p:nvSpPr>
        <p:spPr>
          <a:xfrm>
            <a:off x="2880000" y="1260000"/>
            <a:ext cx="3408120" cy="8881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Base De Donnée : 3256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80000" y="2160000"/>
            <a:ext cx="36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2880000" y="2700000"/>
            <a:ext cx="3588120" cy="8881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PDF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1061 éléments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4680000" y="2244600"/>
            <a:ext cx="3048120" cy="3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les .docx et .doc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4680000" y="3600000"/>
            <a:ext cx="360" cy="10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2880000" y="4680000"/>
            <a:ext cx="3588120" cy="8881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Protocoles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41 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4860000" y="3600000"/>
            <a:ext cx="3948120" cy="12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la dernière version des protocoles des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Études non critiques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Inclusions des parties commencée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565560" y="3564000"/>
            <a:ext cx="3058560" cy="116892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8820000" y="6430680"/>
            <a:ext cx="36936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97EC078-8E58-46A7-A3A9-3338C18E9F3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ED992F-0C03-49E0-BBEE-A04B3F057A27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"/>
          <p:cNvSpPr/>
          <p:nvPr/>
        </p:nvSpPr>
        <p:spPr>
          <a:xfrm>
            <a:off x="180000" y="720000"/>
            <a:ext cx="25099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Calculs de distances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540000" y="1395000"/>
            <a:ext cx="3949920" cy="1789920"/>
          </a:xfrm>
          <a:prstGeom prst="rect">
            <a:avLst/>
          </a:prstGeom>
          <a:ln w="0">
            <a:noFill/>
          </a:ln>
        </p:spPr>
      </p:pic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540000" y="3600000"/>
            <a:ext cx="3949920" cy="1789920"/>
          </a:xfrm>
          <a:prstGeom prst="rect">
            <a:avLst/>
          </a:prstGeom>
          <a:ln w="0">
            <a:noFill/>
          </a:ln>
        </p:spPr>
      </p:pic>
      <p:pic>
        <p:nvPicPr>
          <p:cNvPr id="231" name="" descr=""/>
          <p:cNvPicPr/>
          <p:nvPr/>
        </p:nvPicPr>
        <p:blipFill>
          <a:blip r:embed="rId3"/>
          <a:stretch/>
        </p:blipFill>
        <p:spPr>
          <a:xfrm>
            <a:off x="4860000" y="2340000"/>
            <a:ext cx="3949920" cy="1789920"/>
          </a:xfrm>
          <a:prstGeom prst="rect">
            <a:avLst/>
          </a:prstGeom>
          <a:ln w="0">
            <a:noFill/>
          </a:ln>
        </p:spPr>
      </p:pic>
      <p:sp>
        <p:nvSpPr>
          <p:cNvPr id="232" name=""/>
          <p:cNvSpPr/>
          <p:nvPr/>
        </p:nvSpPr>
        <p:spPr>
          <a:xfrm>
            <a:off x="873000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B740BAC-18B1-4598-8F3C-556CF2B4C59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76712C-C587-4A32-820B-063E4FDD5E00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540000" y="1209960"/>
            <a:ext cx="7518600" cy="1299960"/>
          </a:xfrm>
          <a:prstGeom prst="rect">
            <a:avLst/>
          </a:prstGeom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540000" y="2971080"/>
            <a:ext cx="7701480" cy="1345680"/>
          </a:xfrm>
          <a:prstGeom prst="rect">
            <a:avLst/>
          </a:prstGeom>
          <a:ln w="0">
            <a:noFill/>
          </a:ln>
        </p:spPr>
      </p:pic>
      <p:sp>
        <p:nvSpPr>
          <p:cNvPr id="235" name=""/>
          <p:cNvSpPr/>
          <p:nvPr/>
        </p:nvSpPr>
        <p:spPr>
          <a:xfrm>
            <a:off x="540000" y="900000"/>
            <a:ext cx="394992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Euclienne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540000" y="2624760"/>
            <a:ext cx="250992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Cosinus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540000" y="4513680"/>
            <a:ext cx="304992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Manhattan : (problème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3"/>
          <a:stretch/>
        </p:blipFill>
        <p:spPr>
          <a:xfrm>
            <a:off x="0" y="4860000"/>
            <a:ext cx="9133560" cy="1146960"/>
          </a:xfrm>
          <a:prstGeom prst="rect">
            <a:avLst/>
          </a:prstGeom>
          <a:ln w="0">
            <a:noFill/>
          </a:ln>
        </p:spPr>
      </p:pic>
      <p:sp>
        <p:nvSpPr>
          <p:cNvPr id="239" name=""/>
          <p:cNvSpPr/>
          <p:nvPr/>
        </p:nvSpPr>
        <p:spPr>
          <a:xfrm>
            <a:off x="180000" y="589680"/>
            <a:ext cx="394992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« lung »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873000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A4B2A1A-4A3C-4342-AB0D-A3C06D4FFBE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95BE0A-A449-418B-88E2-0E1438637962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"/>
          <p:cNvSpPr/>
          <p:nvPr/>
        </p:nvSpPr>
        <p:spPr>
          <a:xfrm>
            <a:off x="432360" y="900360"/>
            <a:ext cx="250956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Jaccard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32360" y="2517120"/>
            <a:ext cx="214956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Dice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66960" y="1260000"/>
            <a:ext cx="8958960" cy="103356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93600" y="2946960"/>
            <a:ext cx="8997120" cy="103356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3"/>
          <a:stretch/>
        </p:blipFill>
        <p:spPr>
          <a:xfrm>
            <a:off x="36360" y="4579920"/>
            <a:ext cx="9133560" cy="990000"/>
          </a:xfrm>
          <a:prstGeom prst="rect">
            <a:avLst/>
          </a:prstGeom>
          <a:ln w="0">
            <a:noFill/>
          </a:ln>
        </p:spPr>
      </p:pic>
      <p:sp>
        <p:nvSpPr>
          <p:cNvPr id="246" name=""/>
          <p:cNvSpPr/>
          <p:nvPr/>
        </p:nvSpPr>
        <p:spPr>
          <a:xfrm>
            <a:off x="324000" y="4189680"/>
            <a:ext cx="2545920" cy="3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Hamming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3240000" y="720000"/>
            <a:ext cx="35899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Problème ici car binaire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873000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8626658-2D1C-4F22-8A63-EECA1AF5CFA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7A712C-D5FF-44FD-8FBA-D1FC01F13D26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"/>
          <p:cNvSpPr/>
          <p:nvPr/>
        </p:nvSpPr>
        <p:spPr>
          <a:xfrm>
            <a:off x="360000" y="720000"/>
            <a:ext cx="26899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POC v1 avec Streamlit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360" y="1159920"/>
            <a:ext cx="9133560" cy="4410000"/>
          </a:xfrm>
          <a:prstGeom prst="rect">
            <a:avLst/>
          </a:prstGeom>
          <a:ln w="0">
            <a:noFill/>
          </a:ln>
        </p:spPr>
      </p:pic>
      <p:sp>
        <p:nvSpPr>
          <p:cNvPr id="251" name=""/>
          <p:cNvSpPr/>
          <p:nvPr/>
        </p:nvSpPr>
        <p:spPr>
          <a:xfrm>
            <a:off x="873000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AC23D03-FB31-4F34-8C28-8F4169A6A69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99087C-E563-4A0A-830A-3835BA6CE62C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"/>
          <p:cNvSpPr/>
          <p:nvPr/>
        </p:nvSpPr>
        <p:spPr>
          <a:xfrm>
            <a:off x="1260000" y="1980000"/>
            <a:ext cx="6468480" cy="348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4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18/04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869508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FF5019C-1DD3-4E7A-83FA-BD0D6DCD678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71808A-DA6F-453C-BB5A-7DEAB0860A08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180000" y="1112760"/>
            <a:ext cx="8785440" cy="4817880"/>
          </a:xfrm>
          <a:prstGeom prst="rect">
            <a:avLst/>
          </a:prstGeom>
          <a:ln w="0">
            <a:noFill/>
          </a:ln>
        </p:spPr>
      </p:pic>
      <p:sp>
        <p:nvSpPr>
          <p:cNvPr id="255" name=""/>
          <p:cNvSpPr/>
          <p:nvPr/>
        </p:nvSpPr>
        <p:spPr>
          <a:xfrm>
            <a:off x="180000" y="720000"/>
            <a:ext cx="251064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869508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7A6C183-D359-405A-8DAB-01C93483E9D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6F6DAD-136B-4733-AF2A-DE3A8765BB0E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"/>
          <p:cNvSpPr/>
          <p:nvPr/>
        </p:nvSpPr>
        <p:spPr>
          <a:xfrm>
            <a:off x="180000" y="720000"/>
            <a:ext cx="251064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Euclidienne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25200" y="1260000"/>
            <a:ext cx="8965440" cy="3392280"/>
          </a:xfrm>
          <a:prstGeom prst="rect">
            <a:avLst/>
          </a:prstGeom>
          <a:ln w="0">
            <a:noFill/>
          </a:ln>
        </p:spPr>
      </p:pic>
      <p:sp>
        <p:nvSpPr>
          <p:cNvPr id="259" name=""/>
          <p:cNvSpPr/>
          <p:nvPr/>
        </p:nvSpPr>
        <p:spPr>
          <a:xfrm>
            <a:off x="869508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4519F45-F824-430E-9BA7-939105B0E98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AE3AF2-D5D8-4208-A10B-B813BF0063E8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51480" y="1080000"/>
            <a:ext cx="9081720" cy="4425480"/>
          </a:xfrm>
          <a:prstGeom prst="rect">
            <a:avLst/>
          </a:prstGeom>
          <a:ln w="0">
            <a:noFill/>
          </a:ln>
        </p:spPr>
      </p:pic>
      <p:sp>
        <p:nvSpPr>
          <p:cNvPr id="261" name=""/>
          <p:cNvSpPr/>
          <p:nvPr/>
        </p:nvSpPr>
        <p:spPr>
          <a:xfrm>
            <a:off x="180000" y="720000"/>
            <a:ext cx="341064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Distance / Similarité Cosinus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180000" y="5760000"/>
            <a:ext cx="719064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Requête d’un mot = Produit Scalaire ou 1-produit scalaire = distance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869508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13FFBD3-2269-4B25-BD13-57FA95194DB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CA9542-2DE2-4C59-B60A-D59293D8DBA2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346320" y="1440000"/>
            <a:ext cx="8464320" cy="3960360"/>
          </a:xfrm>
          <a:prstGeom prst="rect">
            <a:avLst/>
          </a:prstGeom>
          <a:ln w="0">
            <a:noFill/>
          </a:ln>
        </p:spPr>
      </p:pic>
      <p:sp>
        <p:nvSpPr>
          <p:cNvPr id="265" name=""/>
          <p:cNvSpPr/>
          <p:nvPr/>
        </p:nvSpPr>
        <p:spPr>
          <a:xfrm>
            <a:off x="180000" y="720000"/>
            <a:ext cx="25106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de Hamming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869508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D637671-579C-46DD-A0BC-3D701DA1176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B6A93B-CB8B-4C24-8681-C0304CE08912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132120" y="3600000"/>
            <a:ext cx="4718520" cy="2316600"/>
          </a:xfrm>
          <a:prstGeom prst="rect">
            <a:avLst/>
          </a:prstGeom>
          <a:ln w="0">
            <a:noFill/>
          </a:ln>
        </p:spPr>
      </p:pic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3739680" y="900000"/>
            <a:ext cx="5250960" cy="2150640"/>
          </a:xfrm>
          <a:prstGeom prst="rect">
            <a:avLst/>
          </a:prstGeom>
          <a:ln w="0">
            <a:noFill/>
          </a:ln>
        </p:spPr>
      </p:pic>
      <p:sp>
        <p:nvSpPr>
          <p:cNvPr id="269" name=""/>
          <p:cNvSpPr/>
          <p:nvPr/>
        </p:nvSpPr>
        <p:spPr>
          <a:xfrm>
            <a:off x="1620000" y="1080000"/>
            <a:ext cx="19706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Dice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"/>
          <p:cNvSpPr/>
          <p:nvPr/>
        </p:nvSpPr>
        <p:spPr>
          <a:xfrm>
            <a:off x="4860000" y="4140000"/>
            <a:ext cx="215064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Jaccard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"/>
          <p:cNvSpPr/>
          <p:nvPr/>
        </p:nvSpPr>
        <p:spPr>
          <a:xfrm>
            <a:off x="869508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531C5AA-77D9-429F-92FC-6FE0D1252DC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F7E503-1C3B-4E8F-BD68-D81C54E87798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6480" cy="348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Distribution des pages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620000" y="900000"/>
            <a:ext cx="5028120" cy="502812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8820360" y="6431040"/>
            <a:ext cx="36936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F292096-BE85-42F1-A1AE-E0EA7B85A50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C21FB9-C826-43FF-83EC-646CEE9CD0B9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"/>
          <p:cNvSpPr/>
          <p:nvPr/>
        </p:nvSpPr>
        <p:spPr>
          <a:xfrm>
            <a:off x="360000" y="720000"/>
            <a:ext cx="57506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Cosinus (multiple textes et double requêtes)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1336680" y="1055160"/>
            <a:ext cx="6647040" cy="5019840"/>
          </a:xfrm>
          <a:prstGeom prst="rect">
            <a:avLst/>
          </a:prstGeom>
          <a:ln w="0">
            <a:noFill/>
          </a:ln>
        </p:spPr>
      </p:pic>
      <p:sp>
        <p:nvSpPr>
          <p:cNvPr id="274" name=""/>
          <p:cNvSpPr/>
          <p:nvPr/>
        </p:nvSpPr>
        <p:spPr>
          <a:xfrm>
            <a:off x="869508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1B58F4E-781A-4909-80D5-4DD292FB347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087FE5-AD9F-401F-BF4B-175F587BD529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110880" y="1080000"/>
            <a:ext cx="5819760" cy="1826640"/>
          </a:xfrm>
          <a:prstGeom prst="rect">
            <a:avLst/>
          </a:prstGeom>
          <a:ln w="0">
            <a:noFill/>
          </a:ln>
        </p:spPr>
      </p:pic>
      <p:sp>
        <p:nvSpPr>
          <p:cNvPr id="276" name=""/>
          <p:cNvSpPr/>
          <p:nvPr/>
        </p:nvSpPr>
        <p:spPr>
          <a:xfrm flipH="1" rot="16198800">
            <a:off x="6282360" y="2160360"/>
            <a:ext cx="909360" cy="548280"/>
          </a:xfrm>
          <a:custGeom>
            <a:avLst/>
            <a:gdLst>
              <a:gd name="textAreaLeft" fmla="*/ -4680 w 909360"/>
              <a:gd name="textAreaRight" fmla="*/ 914040 w 909360"/>
              <a:gd name="textAreaTop" fmla="*/ 0 h 548280"/>
              <a:gd name="textAreaBottom" fmla="*/ 557640 h 54828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5400000" y="3060000"/>
            <a:ext cx="3410640" cy="7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 Tableau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ne garde que la value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180000" y="720000"/>
            <a:ext cx="395064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Summary au propre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 flipH="1" rot="21576600">
            <a:off x="6244920" y="3952800"/>
            <a:ext cx="732960" cy="735120"/>
          </a:xfrm>
          <a:custGeom>
            <a:avLst/>
            <a:gdLst>
              <a:gd name="textAreaLeft" fmla="*/ -4680 w 732960"/>
              <a:gd name="textAreaRight" fmla="*/ 737640 w 732960"/>
              <a:gd name="textAreaTop" fmla="*/ 0 h 735120"/>
              <a:gd name="textAreaBottom" fmla="*/ 744480 h 73512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2"/>
          <a:stretch/>
        </p:blipFill>
        <p:spPr>
          <a:xfrm>
            <a:off x="339120" y="4895640"/>
            <a:ext cx="8270280" cy="773280"/>
          </a:xfrm>
          <a:prstGeom prst="rect">
            <a:avLst/>
          </a:prstGeom>
          <a:ln w="0">
            <a:noFill/>
          </a:ln>
        </p:spPr>
      </p:pic>
      <p:sp>
        <p:nvSpPr>
          <p:cNvPr id="281" name=""/>
          <p:cNvSpPr/>
          <p:nvPr/>
        </p:nvSpPr>
        <p:spPr>
          <a:xfrm>
            <a:off x="360000" y="4320000"/>
            <a:ext cx="4130640" cy="4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 de sortie (non-preprocess)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869508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D788218-CB9F-4F5A-9E69-FCB94619905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E5176A-7679-4A35-B100-4C7E5732C045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"/>
          <p:cNvSpPr/>
          <p:nvPr/>
        </p:nvSpPr>
        <p:spPr>
          <a:xfrm>
            <a:off x="0" y="720000"/>
            <a:ext cx="197064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87080" y="2713680"/>
            <a:ext cx="3050640" cy="8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 annule les normes avec L2 → Sklearn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4807080" y="2755440"/>
            <a:ext cx="2690640" cy="8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Cosine = Produit Scalaire &amp; L2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799920" y="1653120"/>
            <a:ext cx="7470720" cy="871200"/>
          </a:xfrm>
          <a:prstGeom prst="rect">
            <a:avLst/>
          </a:prstGeom>
          <a:ln w="0">
            <a:noFill/>
          </a:ln>
        </p:spPr>
      </p:pic>
      <p:sp>
        <p:nvSpPr>
          <p:cNvPr id="287" name=""/>
          <p:cNvSpPr/>
          <p:nvPr/>
        </p:nvSpPr>
        <p:spPr>
          <a:xfrm>
            <a:off x="1440000" y="3627720"/>
            <a:ext cx="6128640" cy="68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Même avec double requête ou plus, un simple produit scalaire suffit, on peut remplacer ça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460800" y="4428000"/>
            <a:ext cx="7450200" cy="24300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1440000" y="4860000"/>
            <a:ext cx="107100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ça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3"/>
          <a:stretch/>
        </p:blipFill>
        <p:spPr>
          <a:xfrm>
            <a:off x="1800000" y="5220000"/>
            <a:ext cx="4948200" cy="351000"/>
          </a:xfrm>
          <a:prstGeom prst="rect">
            <a:avLst/>
          </a:prstGeom>
          <a:ln w="0">
            <a:noFill/>
          </a:ln>
        </p:spPr>
      </p:pic>
      <p:sp>
        <p:nvSpPr>
          <p:cNvPr id="291" name=""/>
          <p:cNvSpPr/>
          <p:nvPr/>
        </p:nvSpPr>
        <p:spPr>
          <a:xfrm>
            <a:off x="756000" y="5760000"/>
            <a:ext cx="719100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C’est toujours une similarité cosinus mais sans le principe de norme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869508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85550E7-91B0-491F-A00E-1284D342D8C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1EE491-8B31-493D-8513-A6D98D886F35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"/>
          <p:cNvSpPr/>
          <p:nvPr/>
        </p:nvSpPr>
        <p:spPr>
          <a:xfrm>
            <a:off x="0" y="720000"/>
            <a:ext cx="179064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Streamlit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88200" y="1509480"/>
            <a:ext cx="4222440" cy="136116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4500000" y="180000"/>
            <a:ext cx="4130640" cy="3326760"/>
          </a:xfrm>
          <a:prstGeom prst="rect">
            <a:avLst/>
          </a:prstGeom>
          <a:ln w="0">
            <a:noFill/>
          </a:ln>
        </p:spPr>
      </p:pic>
      <p:pic>
        <p:nvPicPr>
          <p:cNvPr id="296" name="" descr=""/>
          <p:cNvPicPr/>
          <p:nvPr/>
        </p:nvPicPr>
        <p:blipFill>
          <a:blip r:embed="rId3"/>
          <a:stretch/>
        </p:blipFill>
        <p:spPr>
          <a:xfrm>
            <a:off x="360000" y="3600000"/>
            <a:ext cx="6734520" cy="2352600"/>
          </a:xfrm>
          <a:prstGeom prst="rect">
            <a:avLst/>
          </a:prstGeom>
          <a:ln w="0">
            <a:noFill/>
          </a:ln>
        </p:spPr>
      </p:pic>
      <p:sp>
        <p:nvSpPr>
          <p:cNvPr id="297" name=""/>
          <p:cNvSpPr/>
          <p:nvPr/>
        </p:nvSpPr>
        <p:spPr>
          <a:xfrm>
            <a:off x="869508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0DD8954-691D-474F-BC49-175F6BE6361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097D4B-BB4E-4C68-8BAF-25316C4E9F50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"/>
          <p:cNvSpPr/>
          <p:nvPr/>
        </p:nvSpPr>
        <p:spPr>
          <a:xfrm>
            <a:off x="0" y="720000"/>
            <a:ext cx="1970640" cy="7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Côté dev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1800000" y="900000"/>
            <a:ext cx="5588640" cy="1271160"/>
          </a:xfrm>
          <a:prstGeom prst="rect">
            <a:avLst/>
          </a:prstGeom>
          <a:ln w="0">
            <a:noFill/>
          </a:ln>
        </p:spPr>
      </p:pic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1787040" y="2520000"/>
            <a:ext cx="5511600" cy="3230640"/>
          </a:xfrm>
          <a:prstGeom prst="rect">
            <a:avLst/>
          </a:prstGeom>
          <a:ln w="0">
            <a:noFill/>
          </a:ln>
        </p:spPr>
      </p:pic>
      <p:sp>
        <p:nvSpPr>
          <p:cNvPr id="301" name=""/>
          <p:cNvSpPr/>
          <p:nvPr/>
        </p:nvSpPr>
        <p:spPr>
          <a:xfrm>
            <a:off x="869508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06700D0-6A83-4867-83C5-905A5DC1182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E7FD97-BB1C-452F-B37E-061B99569C44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"/>
          <p:cNvSpPr/>
          <p:nvPr/>
        </p:nvSpPr>
        <p:spPr>
          <a:xfrm>
            <a:off x="180000" y="720000"/>
            <a:ext cx="323064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 avec 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2340000" y="1080000"/>
            <a:ext cx="32306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matrices denses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3600000" y="1620000"/>
            <a:ext cx="530640" cy="89064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900000" y="2340000"/>
            <a:ext cx="5750640" cy="110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d’embedding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-OpenAiEmbedding : Clé OpenAI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-Sentence-transformes : HuggingFace : Gratuit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3600000" y="3240000"/>
            <a:ext cx="530640" cy="89064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1080000" y="4320000"/>
            <a:ext cx="6110640" cy="136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-FAISS 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-Chroma (intégré à langchain)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Structure optimisé : Recherche plus rapide + Persistance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6120000" y="1850040"/>
            <a:ext cx="2871000" cy="264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Word2Vec: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itère sur: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-Prendre un contexte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-Prédire un mot central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-Ajuster les poids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=CBOW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Ou on inverse contexte et mot central = Skip-Gram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8460000" y="6406200"/>
            <a:ext cx="661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4142D6F-DA71-426B-8814-ACEDAB44B9D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 rot="18273000">
            <a:off x="5316480" y="1468800"/>
            <a:ext cx="530640" cy="89064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 rot="2220000">
            <a:off x="5362200" y="3846240"/>
            <a:ext cx="530640" cy="89064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C2EAA8-A731-4375-A7B0-54BD82C5DB70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540000" y="1440000"/>
            <a:ext cx="7607520" cy="4131000"/>
          </a:xfrm>
          <a:prstGeom prst="rect">
            <a:avLst/>
          </a:prstGeom>
          <a:ln w="0">
            <a:noFill/>
          </a:ln>
        </p:spPr>
      </p:pic>
      <p:sp>
        <p:nvSpPr>
          <p:cNvPr id="313" name=""/>
          <p:cNvSpPr/>
          <p:nvPr/>
        </p:nvSpPr>
        <p:spPr>
          <a:xfrm>
            <a:off x="180000" y="720000"/>
            <a:ext cx="197100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Schéma de l’appli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8695080" y="6431400"/>
            <a:ext cx="4759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8444314-178F-4ED9-8975-7965B6DD10B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8B2A53-6AC3-4907-BE9F-D43C465507B1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"/>
          <p:cNvSpPr/>
          <p:nvPr/>
        </p:nvSpPr>
        <p:spPr>
          <a:xfrm>
            <a:off x="1260000" y="1980000"/>
            <a:ext cx="6468480" cy="348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5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8474760" y="6432480"/>
            <a:ext cx="661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99150AB-8E87-4E55-BF87-F697B492F12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BAC493-BF17-483F-8682-BF87B62A88A0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"/>
          <p:cNvSpPr/>
          <p:nvPr/>
        </p:nvSpPr>
        <p:spPr>
          <a:xfrm>
            <a:off x="180000" y="720000"/>
            <a:ext cx="19717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(base)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651240" y="1251000"/>
            <a:ext cx="6735600" cy="4312080"/>
          </a:xfrm>
          <a:prstGeom prst="rect">
            <a:avLst/>
          </a:prstGeom>
          <a:ln w="0">
            <a:noFill/>
          </a:ln>
        </p:spPr>
      </p:pic>
      <p:sp>
        <p:nvSpPr>
          <p:cNvPr id="319" name=""/>
          <p:cNvSpPr/>
          <p:nvPr/>
        </p:nvSpPr>
        <p:spPr>
          <a:xfrm>
            <a:off x="8640000" y="6432480"/>
            <a:ext cx="661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FB57C60-DCDD-4CE3-B920-CF3713E3A2D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2269B8-7A35-4811-946E-A90E7640348D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"/>
          <p:cNvSpPr/>
          <p:nvPr/>
        </p:nvSpPr>
        <p:spPr>
          <a:xfrm>
            <a:off x="683640" y="1537560"/>
            <a:ext cx="7768080" cy="61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Passage en minuscules et suppression des accents et caractères non ASCII, de la ponctuation et des espaces multiples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180000" y="720000"/>
            <a:ext cx="179172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du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635400" y="2304000"/>
            <a:ext cx="5584320" cy="21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Digits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d’espaces entre chiffres et lettres collés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123abc → 123 abc, abc123 → abc 123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Remplacement des nombres isolés par le mot "digit"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45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Fusion de séquences "digit digit" répétées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 digit digit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614880" y="5040000"/>
            <a:ext cx="632484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 + 'patient', 'patients', 'study', 'studies', 'treatment', 'trial', 'clinical'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5760000" y="3717720"/>
            <a:ext cx="257292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Lemmatization : treatments → 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635400" y="4257720"/>
            <a:ext cx="506736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COPD → chronic obstructive pulmonary disease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8690760" y="6432480"/>
            <a:ext cx="661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7009176-24A1-4108-ABB9-14BA86A0532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BBE42A-A38D-40B0-BFAE-E91CAA5619D3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/>
          </p:nvPr>
        </p:nvSpPr>
        <p:spPr>
          <a:xfrm>
            <a:off x="647640" y="836640"/>
            <a:ext cx="6000480" cy="95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Extraire le texte des DOCX en JSON.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Utilisation de fitz / pymupdf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6480" cy="348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Travaux sur les DOCX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1440000" y="1980000"/>
            <a:ext cx="68281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get_text(‘blocs’)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get_text(‘texts’)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540000" y="2520000"/>
            <a:ext cx="3768120" cy="23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Blocs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Blocs de textes/Images/Tableau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n’est pas entièrement dedans (textes)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-Censé retirer Tableaux/Images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5040000" y="2520000"/>
            <a:ext cx="3768120" cy="21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Rect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Coordonnées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est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Retire les footer/header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4500000" y="1980000"/>
            <a:ext cx="360" cy="30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2772000" y="5593320"/>
            <a:ext cx="340812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https://pymupdf.readthedocs.io/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8820360" y="6431040"/>
            <a:ext cx="36936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71F5CEE-E48E-476B-B181-8891EFBA827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EAA4A2-426C-4B3E-83FE-55D13E3096CB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"/>
          <p:cNvSpPr/>
          <p:nvPr/>
        </p:nvSpPr>
        <p:spPr>
          <a:xfrm>
            <a:off x="180000" y="720000"/>
            <a:ext cx="26917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(Preprocessing)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6758280" cy="4167360"/>
          </a:xfrm>
          <a:prstGeom prst="rect">
            <a:avLst/>
          </a:prstGeom>
          <a:ln w="0">
            <a:noFill/>
          </a:ln>
        </p:spPr>
      </p:pic>
      <p:sp>
        <p:nvSpPr>
          <p:cNvPr id="329" name=""/>
          <p:cNvSpPr/>
          <p:nvPr/>
        </p:nvSpPr>
        <p:spPr>
          <a:xfrm>
            <a:off x="8690760" y="6432480"/>
            <a:ext cx="661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870C3B9-AF9C-4B97-9F9A-9AF196D8D00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8ADD17-90DA-465F-8938-9C3DD263C65B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"/>
          <p:cNvSpPr/>
          <p:nvPr/>
        </p:nvSpPr>
        <p:spPr>
          <a:xfrm>
            <a:off x="180000" y="720000"/>
            <a:ext cx="17917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180000" y="1351440"/>
            <a:ext cx="5797800" cy="3860280"/>
          </a:xfrm>
          <a:prstGeom prst="rect">
            <a:avLst/>
          </a:prstGeom>
          <a:ln w="0">
            <a:noFill/>
          </a:ln>
        </p:spPr>
      </p:pic>
      <p:pic>
        <p:nvPicPr>
          <p:cNvPr id="332" name="" descr=""/>
          <p:cNvPicPr/>
          <p:nvPr/>
        </p:nvPicPr>
        <p:blipFill>
          <a:blip r:embed="rId2"/>
          <a:stretch/>
        </p:blipFill>
        <p:spPr>
          <a:xfrm>
            <a:off x="6120000" y="1440000"/>
            <a:ext cx="2749680" cy="2102040"/>
          </a:xfrm>
          <a:prstGeom prst="rect">
            <a:avLst/>
          </a:prstGeom>
          <a:ln w="0">
            <a:noFill/>
          </a:ln>
        </p:spPr>
      </p:pic>
      <p:sp>
        <p:nvSpPr>
          <p:cNvPr id="333" name=""/>
          <p:cNvSpPr/>
          <p:nvPr/>
        </p:nvSpPr>
        <p:spPr>
          <a:xfrm>
            <a:off x="8690760" y="6414480"/>
            <a:ext cx="661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C6D75FE-66C8-4D7B-88BC-ADBE9CF2C8B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3066E6-0E57-407D-8B77-56F32BDDA2CA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"/>
          <p:cNvSpPr/>
          <p:nvPr/>
        </p:nvSpPr>
        <p:spPr>
          <a:xfrm>
            <a:off x="0" y="581760"/>
            <a:ext cx="64717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Clean avec max=0.95 (retire les termes apparaissant dans plus de 95 % des 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1110960" y="1260000"/>
            <a:ext cx="6964200" cy="4380840"/>
          </a:xfrm>
          <a:prstGeom prst="rect">
            <a:avLst/>
          </a:prstGeom>
          <a:ln w="0">
            <a:noFill/>
          </a:ln>
        </p:spPr>
      </p:pic>
      <p:sp>
        <p:nvSpPr>
          <p:cNvPr id="336" name=""/>
          <p:cNvSpPr/>
          <p:nvPr/>
        </p:nvSpPr>
        <p:spPr>
          <a:xfrm>
            <a:off x="8640000" y="6414480"/>
            <a:ext cx="661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7748FF3-61D1-4DC3-8171-DA0FEE58874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849895-AFAE-4ED4-86A2-30B8EADEDDA6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"/>
          <p:cNvSpPr/>
          <p:nvPr/>
        </p:nvSpPr>
        <p:spPr>
          <a:xfrm>
            <a:off x="0" y="581760"/>
            <a:ext cx="21517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Idées/Propositions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540000" y="1023120"/>
            <a:ext cx="5506560" cy="3648600"/>
          </a:xfrm>
          <a:prstGeom prst="rect">
            <a:avLst/>
          </a:prstGeom>
          <a:ln w="0">
            <a:noFill/>
          </a:ln>
        </p:spPr>
      </p:pic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2606040" y="4860000"/>
            <a:ext cx="5305680" cy="1071720"/>
          </a:xfrm>
          <a:prstGeom prst="rect">
            <a:avLst/>
          </a:prstGeom>
          <a:ln w="0">
            <a:noFill/>
          </a:ln>
        </p:spPr>
      </p:pic>
      <p:sp>
        <p:nvSpPr>
          <p:cNvPr id="340" name=""/>
          <p:cNvSpPr/>
          <p:nvPr/>
        </p:nvSpPr>
        <p:spPr>
          <a:xfrm>
            <a:off x="8690760" y="6432480"/>
            <a:ext cx="661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F1E5FBA-DA0A-4787-900C-B164125FBA4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433B47-5B0F-4803-BD78-F42EB6AA524D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1150560" y="1080000"/>
            <a:ext cx="6941160" cy="4906440"/>
          </a:xfrm>
          <a:prstGeom prst="rect">
            <a:avLst/>
          </a:prstGeom>
          <a:ln w="0">
            <a:noFill/>
          </a:ln>
        </p:spPr>
      </p:pic>
      <p:sp>
        <p:nvSpPr>
          <p:cNvPr id="342" name=""/>
          <p:cNvSpPr/>
          <p:nvPr/>
        </p:nvSpPr>
        <p:spPr>
          <a:xfrm>
            <a:off x="0" y="720000"/>
            <a:ext cx="39517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mot distinctif d’une étude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"/>
          <p:cNvSpPr/>
          <p:nvPr/>
        </p:nvSpPr>
        <p:spPr>
          <a:xfrm>
            <a:off x="8690760" y="6432480"/>
            <a:ext cx="661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E28E4A2-A4B3-48AC-8F6A-39F3C695A4F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29BCDE-ED64-42B3-85F1-1FDE5062A3AD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"/>
          <p:cNvSpPr/>
          <p:nvPr/>
        </p:nvSpPr>
        <p:spPr>
          <a:xfrm>
            <a:off x="180000" y="720000"/>
            <a:ext cx="14317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360000" y="1260000"/>
            <a:ext cx="413172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 Summary sans preprocessing + rajout des titres de chapitres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>
            <a:off x="540000" y="1980000"/>
            <a:ext cx="43117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Hugging face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sentence-transformers/all-MiniLM-L6-v2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360000" y="2637720"/>
            <a:ext cx="456372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Texte → vecteur dense →384 dimensions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préentrainé : 6 couches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-180000" y="3240000"/>
            <a:ext cx="629172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Multi-head attention : mot → vecteur → mot qui l’entoure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"/>
          <p:cNvSpPr/>
          <p:nvPr/>
        </p:nvSpPr>
        <p:spPr>
          <a:xfrm>
            <a:off x="576000" y="3681720"/>
            <a:ext cx="431172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Normalisation + Résiduels : améliore la vitesse et ne perd pas d’informations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0" y="4361760"/>
            <a:ext cx="53917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feed-forward (FFN) : réinterprète chaque mot individuellement, en tenant compte du contexte déjà appris.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720000" y="5400000"/>
            <a:ext cx="431172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 fois → Mean Pooling pour un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"/>
          <p:cNvSpPr/>
          <p:nvPr/>
        </p:nvSpPr>
        <p:spPr>
          <a:xfrm>
            <a:off x="5868000" y="2160000"/>
            <a:ext cx="30517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 et calcul :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5904000" y="2700000"/>
            <a:ext cx="3231720" cy="21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Facebook AI Similarity Search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Indexation des vecteurs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Résultat des embeddings stocké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 plat / quantification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Recherche rapide de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8690760" y="6432480"/>
            <a:ext cx="661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1BBE76E-17AB-40B9-9A9C-A665F7B175F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DC2E36-D192-4B8F-8C5B-354BCC58CC56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720000" y="1260000"/>
            <a:ext cx="6979320" cy="3519720"/>
          </a:xfrm>
          <a:prstGeom prst="rect">
            <a:avLst/>
          </a:prstGeom>
          <a:ln w="0">
            <a:noFill/>
          </a:ln>
        </p:spPr>
      </p:pic>
      <p:sp>
        <p:nvSpPr>
          <p:cNvPr id="356" name=""/>
          <p:cNvSpPr/>
          <p:nvPr/>
        </p:nvSpPr>
        <p:spPr>
          <a:xfrm>
            <a:off x="180000" y="720000"/>
            <a:ext cx="26917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Premier code :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180000" y="5040000"/>
            <a:ext cx="431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trouvé mieux que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peut choisir un autre modèle que L6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8690760" y="6432480"/>
            <a:ext cx="661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4C4C349-F9C4-491D-A877-E9CAE11E101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148795-91DD-47F6-87C5-DC3B94F891B7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"/>
          <p:cNvSpPr/>
          <p:nvPr/>
        </p:nvSpPr>
        <p:spPr>
          <a:xfrm>
            <a:off x="304920" y="1191240"/>
            <a:ext cx="868680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all-MiniLM-L6-v2 : Un modèle léger avec 6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all-MiniLM-L12-v2 : Une version avec 12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all-mpnet-base-v2 : Un modèle basé sur MPNet, qui est une version améliorée de BERT.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1080000" y="2520000"/>
            <a:ext cx="611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STS Benchmark en anglais. Ce jeu de données contient des paires de phrases annotées avec un score de similarité entre 0 et 5.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1"/>
          <a:stretch/>
        </p:blipFill>
        <p:spPr>
          <a:xfrm>
            <a:off x="1440000" y="3420000"/>
            <a:ext cx="4851720" cy="2234520"/>
          </a:xfrm>
          <a:prstGeom prst="rect">
            <a:avLst/>
          </a:prstGeom>
          <a:ln w="0">
            <a:noFill/>
          </a:ln>
        </p:spPr>
      </p:pic>
      <p:sp>
        <p:nvSpPr>
          <p:cNvPr id="362" name=""/>
          <p:cNvSpPr/>
          <p:nvPr/>
        </p:nvSpPr>
        <p:spPr>
          <a:xfrm>
            <a:off x="8690760" y="6432480"/>
            <a:ext cx="661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C4B53B4-0A1D-48CF-9B83-92A01914802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F29F2B-7173-4776-8EE0-E62A047EA964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" descr=""/>
          <p:cNvPicPr/>
          <p:nvPr/>
        </p:nvPicPr>
        <p:blipFill>
          <a:blip r:embed="rId1"/>
          <a:srcRect l="0" t="0" r="36300" b="0"/>
          <a:stretch/>
        </p:blipFill>
        <p:spPr>
          <a:xfrm>
            <a:off x="258120" y="1185120"/>
            <a:ext cx="3693600" cy="2766600"/>
          </a:xfrm>
          <a:prstGeom prst="rect">
            <a:avLst/>
          </a:prstGeom>
          <a:ln w="0">
            <a:noFill/>
          </a:ln>
        </p:spPr>
      </p:pic>
      <p:sp>
        <p:nvSpPr>
          <p:cNvPr id="364" name=""/>
          <p:cNvSpPr/>
          <p:nvPr/>
        </p:nvSpPr>
        <p:spPr>
          <a:xfrm>
            <a:off x="180000" y="720000"/>
            <a:ext cx="305172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 avec mpnet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2"/>
          <a:stretch/>
        </p:blipFill>
        <p:spPr>
          <a:xfrm>
            <a:off x="4140000" y="1260000"/>
            <a:ext cx="4678560" cy="2331720"/>
          </a:xfrm>
          <a:prstGeom prst="rect">
            <a:avLst/>
          </a:prstGeom>
          <a:ln w="0">
            <a:noFill/>
          </a:ln>
        </p:spPr>
      </p:pic>
      <p:sp>
        <p:nvSpPr>
          <p:cNvPr id="366" name=""/>
          <p:cNvSpPr/>
          <p:nvPr/>
        </p:nvSpPr>
        <p:spPr>
          <a:xfrm>
            <a:off x="180000" y="4313520"/>
            <a:ext cx="8464680" cy="161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permute les positions des mots, comme dans XLNet pour l’attention.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masque certains mots, comme dans BERT.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 modèle doit prédire les mots masqués en tenant compte de l’ordre appris via la permutation.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"/>
          <p:cNvSpPr/>
          <p:nvPr/>
        </p:nvSpPr>
        <p:spPr>
          <a:xfrm>
            <a:off x="8690760" y="6414480"/>
            <a:ext cx="661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0087FFF-C546-49E3-B268-B3AB3B49D75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E68853-E61E-498E-A1E1-35237276490C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"/>
          <p:cNvSpPr/>
          <p:nvPr/>
        </p:nvSpPr>
        <p:spPr>
          <a:xfrm>
            <a:off x="720000" y="4569840"/>
            <a:ext cx="3052080" cy="110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</a:t>
            </a:r>
            <a:br>
              <a:rPr sz="1800"/>
            </a:b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Code très simpliste, on fait tout avec des packages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>
            <a:off x="4680000" y="4569840"/>
            <a:ext cx="3052080" cy="136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 à faire manuellement car mpnet → Coupe les phrases à 384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180000" y="720000"/>
            <a:ext cx="19720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Comparaison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360000" y="1620000"/>
            <a:ext cx="2692080" cy="136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breast cancer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0.20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0.44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"/>
          <p:cNvSpPr/>
          <p:nvPr/>
        </p:nvSpPr>
        <p:spPr>
          <a:xfrm>
            <a:off x="5040000" y="1620000"/>
            <a:ext cx="2692080" cy="136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lung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0.08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0.38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720000" y="2880000"/>
            <a:ext cx="6832080" cy="110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Score très proche et pas vraiment descriptif (bon ou mauvais) : Améliorable sur plusieurs aspects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 : Score un peu plus marqué + On voit les résultats concret : peu améliorables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8690760" y="6414480"/>
            <a:ext cx="661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5C7C038-3A76-4FC7-A2B1-F2E7676304C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E4601B-A496-4406-81DB-698B4517BE66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6480" cy="348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Les fichiers TXTs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360000" y="1080000"/>
            <a:ext cx="35881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Séparation en Français et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80000" y="1080000"/>
            <a:ext cx="358812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 uniquement sur les textes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380880" y="2257920"/>
            <a:ext cx="8427240" cy="187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Détection de la langue grâce à un package : langdetect 1.0.9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prend une partie du texte au milieu du documents pour ne pas fausser les résultats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detect_langs(text[5000:20000])[0]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Vérification manuelle des résultats : 100 % de réussite sur 41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360000" y="4500000"/>
            <a:ext cx="7908120" cy="10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Sortie brouillons du texte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Saut de lignes aléatoires, un mot par lignes, récupération des tableaux, etc.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8820360" y="6431040"/>
            <a:ext cx="36936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58F2BC8-FD7C-4926-9937-9B96E680009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A8B46B-8983-42F0-BA54-0CD585BB0BCE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"/>
          <p:cNvSpPr/>
          <p:nvPr/>
        </p:nvSpPr>
        <p:spPr>
          <a:xfrm>
            <a:off x="1260000" y="1980000"/>
            <a:ext cx="6468480" cy="348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6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16/05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8474760" y="6432480"/>
            <a:ext cx="661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4521094-2CC1-4337-AA83-72C3ADD34EA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EF4C79-4F3C-406B-A970-BEFE50F99721}" type="slidenum">
              <a:t>60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"/>
          <p:cNvSpPr/>
          <p:nvPr/>
        </p:nvSpPr>
        <p:spPr>
          <a:xfrm>
            <a:off x="8691120" y="6432840"/>
            <a:ext cx="661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D648C16-67F3-4B11-86D6-98BBD9E7D30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"/>
          <p:cNvSpPr/>
          <p:nvPr/>
        </p:nvSpPr>
        <p:spPr>
          <a:xfrm>
            <a:off x="180000" y="720000"/>
            <a:ext cx="17924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Transformation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271440" y="2594160"/>
            <a:ext cx="4852080" cy="7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Amélioration du frontend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Affichage sur 2 colonnes avec titres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5400000" y="1260000"/>
            <a:ext cx="26924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Preprocessed Requête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=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"/>
          <p:cNvSpPr/>
          <p:nvPr/>
        </p:nvSpPr>
        <p:spPr>
          <a:xfrm>
            <a:off x="5544000" y="2160000"/>
            <a:ext cx="3592440" cy="7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Score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Passage à une échelle sur 100 %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266760" y="1260000"/>
            <a:ext cx="4405680" cy="12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Summary Propre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Retravail sur les sections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Retirer : Clinical Sites,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Sponsor, etc...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8690760" y="6683760"/>
            <a:ext cx="661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CF10BF5-6472-4FBF-8395-D02E398D8B6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5901480" y="2799000"/>
            <a:ext cx="3090960" cy="2953440"/>
          </a:xfrm>
          <a:prstGeom prst="rect">
            <a:avLst/>
          </a:prstGeom>
          <a:ln w="0">
            <a:noFill/>
          </a:ln>
        </p:spPr>
      </p:pic>
      <p:pic>
        <p:nvPicPr>
          <p:cNvPr id="385" name="" descr=""/>
          <p:cNvPicPr/>
          <p:nvPr/>
        </p:nvPicPr>
        <p:blipFill>
          <a:blip r:embed="rId2"/>
          <a:stretch/>
        </p:blipFill>
        <p:spPr>
          <a:xfrm>
            <a:off x="25200" y="3285000"/>
            <a:ext cx="5727240" cy="1351440"/>
          </a:xfrm>
          <a:prstGeom prst="rect">
            <a:avLst/>
          </a:prstGeom>
          <a:ln w="0">
            <a:noFill/>
          </a:ln>
        </p:spPr>
      </p:pic>
      <p:sp>
        <p:nvSpPr>
          <p:cNvPr id="386" name=""/>
          <p:cNvSpPr/>
          <p:nvPr/>
        </p:nvSpPr>
        <p:spPr>
          <a:xfrm>
            <a:off x="222840" y="5040000"/>
            <a:ext cx="4852080" cy="7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Réécriture des fonctions dense/sparse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Chargement des JSON proprement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5D08C0-D852-4243-9E54-04528138DECC}" type="slidenum">
              <a:t>61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"/>
          <p:cNvSpPr/>
          <p:nvPr/>
        </p:nvSpPr>
        <p:spPr>
          <a:xfrm>
            <a:off x="8691120" y="6432840"/>
            <a:ext cx="661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5C7B392-30C1-46BD-8972-DD048B1ED53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"/>
          <p:cNvSpPr/>
          <p:nvPr/>
        </p:nvSpPr>
        <p:spPr>
          <a:xfrm>
            <a:off x="180000" y="720000"/>
            <a:ext cx="3412440" cy="7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Mise au propre des codes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Commentaires + Arborescence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298440" y="1332000"/>
            <a:ext cx="8550000" cy="4739400"/>
          </a:xfrm>
          <a:prstGeom prst="rect">
            <a:avLst/>
          </a:prstGeom>
          <a:ln w="0">
            <a:noFill/>
          </a:ln>
        </p:spPr>
      </p:pic>
      <p:sp>
        <p:nvSpPr>
          <p:cNvPr id="390" name=""/>
          <p:cNvSpPr/>
          <p:nvPr/>
        </p:nvSpPr>
        <p:spPr>
          <a:xfrm>
            <a:off x="5544000" y="729720"/>
            <a:ext cx="3592440" cy="59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potentielle des Vectorizer.py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80433E-72B3-4D44-9EB7-175B1219268F}" type="slidenum">
              <a:t>62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"/>
          <p:cNvSpPr/>
          <p:nvPr/>
        </p:nvSpPr>
        <p:spPr>
          <a:xfrm>
            <a:off x="8691120" y="6432840"/>
            <a:ext cx="661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3B017FC-1179-4BED-B43A-D66F95520E7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"/>
          <p:cNvSpPr/>
          <p:nvPr/>
        </p:nvSpPr>
        <p:spPr>
          <a:xfrm>
            <a:off x="180000" y="720000"/>
            <a:ext cx="32324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 de l’embedding dense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"/>
          <p:cNvSpPr/>
          <p:nvPr/>
        </p:nvSpPr>
        <p:spPr>
          <a:xfrm>
            <a:off x="180000" y="1368000"/>
            <a:ext cx="86324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entre requête et chaque section : On prend le max pour top_k étude (10)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"/>
          <p:cNvSpPr/>
          <p:nvPr/>
        </p:nvSpPr>
        <p:spPr>
          <a:xfrm>
            <a:off x="161280" y="1899360"/>
            <a:ext cx="307116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affiche le score trouvé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1"/>
          <a:stretch/>
        </p:blipFill>
        <p:spPr>
          <a:xfrm>
            <a:off x="180000" y="2340000"/>
            <a:ext cx="5760720" cy="464400"/>
          </a:xfrm>
          <a:prstGeom prst="rect">
            <a:avLst/>
          </a:prstGeom>
          <a:ln w="0">
            <a:noFill/>
          </a:ln>
        </p:spPr>
      </p:pic>
      <p:sp>
        <p:nvSpPr>
          <p:cNvPr id="396" name=""/>
          <p:cNvSpPr/>
          <p:nvPr/>
        </p:nvSpPr>
        <p:spPr>
          <a:xfrm>
            <a:off x="360000" y="3060000"/>
            <a:ext cx="8452440" cy="7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: les résultats retournés par la recherche dense ne semblent pas  toujours pertinents, des phrases peu similaires à la requête apparaissent.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"/>
          <p:cNvSpPr/>
          <p:nvPr/>
        </p:nvSpPr>
        <p:spPr>
          <a:xfrm>
            <a:off x="360000" y="3780000"/>
            <a:ext cx="61124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Travailler le chunking des sections (trop grande = coupée)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360000" y="4356000"/>
            <a:ext cx="8452440" cy="67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Actuellement : Découpage par section et redécoupage si phrase trop grandes (&gt;384 tokens)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2328DA-4807-4317-9427-ACE8CD5A5C2A}" type="slidenum">
              <a:t>63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"/>
          <p:cNvSpPr/>
          <p:nvPr/>
        </p:nvSpPr>
        <p:spPr>
          <a:xfrm>
            <a:off x="8691120" y="6432840"/>
            <a:ext cx="661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4441500-9583-4071-B662-F18BBCB87CD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"/>
          <p:cNvSpPr/>
          <p:nvPr/>
        </p:nvSpPr>
        <p:spPr>
          <a:xfrm>
            <a:off x="180000" y="720000"/>
            <a:ext cx="10724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"/>
          <p:cNvSpPr/>
          <p:nvPr/>
        </p:nvSpPr>
        <p:spPr>
          <a:xfrm>
            <a:off x="360000" y="1260000"/>
            <a:ext cx="2332440" cy="59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Sections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Utilisé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360000" y="2165760"/>
            <a:ext cx="2872440" cy="85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Fusion de toutes les sections : Découpage par max_tokens (384)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"/>
          <p:cNvSpPr/>
          <p:nvPr/>
        </p:nvSpPr>
        <p:spPr>
          <a:xfrm>
            <a:off x="324000" y="3669840"/>
            <a:ext cx="2872440" cy="11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3. Fusion de toutes les sections : Découpage par max_tokens (384) et sémantique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324000" y="4998600"/>
            <a:ext cx="3484440" cy="11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→ 4. Regroupement des sections trop petits + Chunk les trop grands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Garde les titres en metadata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2700000" y="1440000"/>
            <a:ext cx="19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6" name=""/>
          <p:cNvSpPr/>
          <p:nvPr/>
        </p:nvSpPr>
        <p:spPr>
          <a:xfrm>
            <a:off x="4860000" y="1022760"/>
            <a:ext cx="3412440" cy="85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Parfois trop grand ou trop petit, on perd de l’infos, ça crée de fausses similarités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"/>
          <p:cNvSpPr/>
          <p:nvPr/>
        </p:nvSpPr>
        <p:spPr>
          <a:xfrm>
            <a:off x="3240000" y="2628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8" name=""/>
          <p:cNvSpPr/>
          <p:nvPr/>
        </p:nvSpPr>
        <p:spPr>
          <a:xfrm>
            <a:off x="5220000" y="2160000"/>
            <a:ext cx="3052440" cy="11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Perte des informations, phrases découpés aléatoirement. Les phrases perdent leur sens.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"/>
          <p:cNvSpPr/>
          <p:nvPr/>
        </p:nvSpPr>
        <p:spPr>
          <a:xfrm>
            <a:off x="3708000" y="5508000"/>
            <a:ext cx="144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0" name=""/>
          <p:cNvSpPr/>
          <p:nvPr/>
        </p:nvSpPr>
        <p:spPr>
          <a:xfrm>
            <a:off x="3240000" y="4140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1" name=""/>
          <p:cNvSpPr/>
          <p:nvPr/>
        </p:nvSpPr>
        <p:spPr>
          <a:xfrm>
            <a:off x="5220000" y="3565800"/>
            <a:ext cx="3052440" cy="11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Plutôt bien,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Phrases assez longues,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ça risque d’être compliqué de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5220000" y="5040000"/>
            <a:ext cx="3412440" cy="85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Meilleure version que la 1, on garde le système de titre pour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70A776-6F93-4286-8315-2860ED28225F}" type="slidenum">
              <a:t>64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"/>
          <p:cNvSpPr/>
          <p:nvPr/>
        </p:nvSpPr>
        <p:spPr>
          <a:xfrm>
            <a:off x="1260000" y="1980000"/>
            <a:ext cx="6468480" cy="348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7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23/05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"/>
          <p:cNvSpPr/>
          <p:nvPr/>
        </p:nvSpPr>
        <p:spPr>
          <a:xfrm>
            <a:off x="8654760" y="643248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28E924D-644B-4174-B322-F3694F2AE6F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B1F8B2-8011-4FB6-B6D7-E9ABD7BB48E0}" type="slidenum">
              <a:t>65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"/>
          <p:cNvSpPr/>
          <p:nvPr/>
        </p:nvSpPr>
        <p:spPr>
          <a:xfrm>
            <a:off x="360000" y="900000"/>
            <a:ext cx="269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TF_IDF_SearchEngine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"/>
          <p:cNvSpPr/>
          <p:nvPr/>
        </p:nvSpPr>
        <p:spPr>
          <a:xfrm>
            <a:off x="720000" y="1620000"/>
            <a:ext cx="773280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enlevé toute la partie dense embedding pour ne garder que le sparse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"/>
          <p:cNvSpPr/>
          <p:nvPr/>
        </p:nvSpPr>
        <p:spPr>
          <a:xfrm>
            <a:off x="180000" y="2160000"/>
            <a:ext cx="4312800" cy="16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 légère amélioration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Afficher top 3 mots de chaque étude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Téléchargement des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Changement du 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- 20 premiers documents (avant 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Ajout de certains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"/>
          <p:cNvSpPr/>
          <p:nvPr/>
        </p:nvSpPr>
        <p:spPr>
          <a:xfrm>
            <a:off x="2340000" y="396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9" name=""/>
          <p:cNvSpPr/>
          <p:nvPr/>
        </p:nvSpPr>
        <p:spPr>
          <a:xfrm flipH="1">
            <a:off x="4140000" y="2160000"/>
            <a:ext cx="1620000" cy="23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0" name=""/>
          <p:cNvSpPr/>
          <p:nvPr/>
        </p:nvSpPr>
        <p:spPr>
          <a:xfrm>
            <a:off x="1260000" y="4680000"/>
            <a:ext cx="4672800" cy="5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Présentation propre du moteur de recherche à Clotilde Chaix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"/>
          <p:cNvSpPr/>
          <p:nvPr/>
        </p:nvSpPr>
        <p:spPr>
          <a:xfrm>
            <a:off x="8618760" y="641520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D20B9E8-FCCB-49A0-BF0F-75EB8534DC0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B473F4-69A9-44B5-9612-AD742DFD7F96}" type="slidenum">
              <a:t>66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"/>
          <p:cNvSpPr/>
          <p:nvPr/>
        </p:nvSpPr>
        <p:spPr>
          <a:xfrm>
            <a:off x="0" y="720000"/>
            <a:ext cx="521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d’améliorations envisagé par importance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"/>
          <p:cNvSpPr/>
          <p:nvPr/>
        </p:nvSpPr>
        <p:spPr>
          <a:xfrm>
            <a:off x="180000" y="1800000"/>
            <a:ext cx="467280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...-… : garder les mots entre -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d’un système OR et AND (déjà)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Augmenter taille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Possibilité de choisir Section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avec * (ABSTR*)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Ajouter Nom de l’étude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Lister proprement le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Bug (Crohn)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"/>
          <p:cNvSpPr/>
          <p:nvPr/>
        </p:nvSpPr>
        <p:spPr>
          <a:xfrm>
            <a:off x="180000" y="1440000"/>
            <a:ext cx="359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1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4680000" y="1440000"/>
            <a:ext cx="359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2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4680000" y="1821960"/>
            <a:ext cx="4456800" cy="21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Faute de frappe + Synonyme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Système de recherche sur les chiffres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Synthèse Graphique après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Règles code python propre (Testing, Linting,…)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2880000" y="4500000"/>
            <a:ext cx="215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Optionnel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2340000" y="4860000"/>
            <a:ext cx="3232800" cy="110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Traduction envisagée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des noms de molécules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8726760" y="636120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DF19DE8-656D-4E9B-9E2A-E4BCFE338F9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8B9DBE-46AB-4931-9C86-BB63BD91869B}" type="slidenum">
              <a:t>67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"/>
          <p:cNvSpPr/>
          <p:nvPr/>
        </p:nvSpPr>
        <p:spPr>
          <a:xfrm>
            <a:off x="180000" y="720000"/>
            <a:ext cx="233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1" name="" descr=""/>
          <p:cNvPicPr/>
          <p:nvPr/>
        </p:nvPicPr>
        <p:blipFill>
          <a:blip r:embed="rId1"/>
          <a:stretch/>
        </p:blipFill>
        <p:spPr>
          <a:xfrm>
            <a:off x="2907000" y="618480"/>
            <a:ext cx="5905800" cy="5494320"/>
          </a:xfrm>
          <a:prstGeom prst="rect">
            <a:avLst/>
          </a:prstGeom>
          <a:ln w="0">
            <a:noFill/>
          </a:ln>
        </p:spPr>
      </p:pic>
      <p:sp>
        <p:nvSpPr>
          <p:cNvPr id="432" name=""/>
          <p:cNvSpPr/>
          <p:nvPr/>
        </p:nvSpPr>
        <p:spPr>
          <a:xfrm>
            <a:off x="72000" y="1260000"/>
            <a:ext cx="2692800" cy="469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Liste 95 % du TFIDF + Mots Bannis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-informed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-inclusion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-period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-risk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-participation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-year / month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-primary / secondary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-consent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-phase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+digit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-Patient(s)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-study(ies)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-trial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-clinical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"/>
          <p:cNvSpPr/>
          <p:nvPr/>
        </p:nvSpPr>
        <p:spPr>
          <a:xfrm>
            <a:off x="8690760" y="641376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A198182-D567-4A35-A42F-A22F9B81527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60F1FF-A8E2-4B3C-AD10-C396CB33947B}" type="slidenum">
              <a:t>68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"/>
          <p:cNvSpPr/>
          <p:nvPr/>
        </p:nvSpPr>
        <p:spPr>
          <a:xfrm>
            <a:off x="180000" y="720000"/>
            <a:ext cx="287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Taille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"/>
          <p:cNvSpPr/>
          <p:nvPr/>
        </p:nvSpPr>
        <p:spPr>
          <a:xfrm>
            <a:off x="180000" y="1260000"/>
            <a:ext cx="5212800" cy="14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pdf à grandir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37 PDF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-Majorité déjà présente dans les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-Certains FR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-Reste 7 (dont 1 qui ne marche pas pour l’instant)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"/>
          <p:cNvSpPr/>
          <p:nvPr/>
        </p:nvSpPr>
        <p:spPr>
          <a:xfrm>
            <a:off x="180000" y="2880000"/>
            <a:ext cx="197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: *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7" name="" descr=""/>
          <p:cNvPicPr/>
          <p:nvPr/>
        </p:nvPicPr>
        <p:blipFill>
          <a:blip r:embed="rId1"/>
          <a:stretch/>
        </p:blipFill>
        <p:spPr>
          <a:xfrm>
            <a:off x="180000" y="3240000"/>
            <a:ext cx="6618240" cy="573840"/>
          </a:xfrm>
          <a:prstGeom prst="rect">
            <a:avLst/>
          </a:prstGeom>
          <a:ln w="0">
            <a:noFill/>
          </a:ln>
        </p:spPr>
      </p:pic>
      <p:sp>
        <p:nvSpPr>
          <p:cNvPr id="438" name=""/>
          <p:cNvSpPr/>
          <p:nvPr/>
        </p:nvSpPr>
        <p:spPr>
          <a:xfrm>
            <a:off x="1440000" y="4116600"/>
            <a:ext cx="125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"/>
          <p:cNvSpPr/>
          <p:nvPr/>
        </p:nvSpPr>
        <p:spPr>
          <a:xfrm>
            <a:off x="431280" y="4513320"/>
            <a:ext cx="22615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WordNetLemmatizer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2"/>
          <a:stretch/>
        </p:blipFill>
        <p:spPr>
          <a:xfrm>
            <a:off x="2700000" y="4062960"/>
            <a:ext cx="3475080" cy="2049840"/>
          </a:xfrm>
          <a:prstGeom prst="rect">
            <a:avLst/>
          </a:prstGeom>
          <a:ln w="0">
            <a:noFill/>
          </a:ln>
        </p:spPr>
      </p:pic>
      <p:sp>
        <p:nvSpPr>
          <p:cNvPr id="441" name=""/>
          <p:cNvSpPr/>
          <p:nvPr/>
        </p:nvSpPr>
        <p:spPr>
          <a:xfrm>
            <a:off x="8726760" y="637776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8F3CFDC-ECC6-41C2-90AD-0C0D747F841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"/>
          <p:cNvSpPr/>
          <p:nvPr/>
        </p:nvSpPr>
        <p:spPr>
          <a:xfrm>
            <a:off x="6840000" y="612000"/>
            <a:ext cx="2476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Choisir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"/>
          <p:cNvSpPr/>
          <p:nvPr/>
        </p:nvSpPr>
        <p:spPr>
          <a:xfrm>
            <a:off x="5760000" y="972000"/>
            <a:ext cx="9288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"/>
          <p:cNvSpPr/>
          <p:nvPr/>
        </p:nvSpPr>
        <p:spPr>
          <a:xfrm>
            <a:off x="5400000" y="1980000"/>
            <a:ext cx="3592800" cy="41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Faire CheckBox par Titre_Section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"/>
          <p:cNvSpPr/>
          <p:nvPr/>
        </p:nvSpPr>
        <p:spPr>
          <a:xfrm>
            <a:off x="5760000" y="1260000"/>
            <a:ext cx="3592800" cy="5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OBJECTIVES :{sections},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 : {sections},...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C5F7D4-1313-4D9B-A559-2A6C9A0DA015}" type="slidenum">
              <a:t>69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6480" cy="348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chemeClr val="lt1"/>
                </a:solidFill>
                <a:latin typeface="Arial"/>
                <a:ea typeface="Verdana"/>
              </a:rPr>
              <a:t>Répartition des documents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Espace réservé du contenu 2"/>
          <p:cNvSpPr/>
          <p:nvPr/>
        </p:nvSpPr>
        <p:spPr>
          <a:xfrm>
            <a:off x="611640" y="1412640"/>
            <a:ext cx="7836480" cy="43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0" y="1412640"/>
            <a:ext cx="4880520" cy="379548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4839480" y="1260000"/>
            <a:ext cx="4148640" cy="410076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8820360" y="6431040"/>
            <a:ext cx="36936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5CF6588-0624-4EA2-8E7D-AC0F50D754F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"/>
          <p:cNvSpPr/>
          <p:nvPr/>
        </p:nvSpPr>
        <p:spPr>
          <a:xfrm>
            <a:off x="1260000" y="1980000"/>
            <a:ext cx="6468480" cy="348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8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"/>
          <p:cNvSpPr/>
          <p:nvPr/>
        </p:nvSpPr>
        <p:spPr>
          <a:xfrm>
            <a:off x="8654760" y="643248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6AEBBC3-6135-4E4F-821B-C38FB6C2B06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E437B0-5851-4BCE-BE9A-0B299BBCF624}" type="slidenum">
              <a:t>70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"/>
          <p:cNvSpPr/>
          <p:nvPr/>
        </p:nvSpPr>
        <p:spPr>
          <a:xfrm>
            <a:off x="180000" y="720000"/>
            <a:ext cx="215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Refonte du moteur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"/>
          <p:cNvSpPr/>
          <p:nvPr/>
        </p:nvSpPr>
        <p:spPr>
          <a:xfrm>
            <a:off x="360000" y="1440000"/>
            <a:ext cx="287316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Partie 1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"/>
          <p:cNvSpPr/>
          <p:nvPr/>
        </p:nvSpPr>
        <p:spPr>
          <a:xfrm>
            <a:off x="2160000" y="2340000"/>
            <a:ext cx="4313160" cy="5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repris le plus de pdf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"/>
          <p:cNvSpPr/>
          <p:nvPr/>
        </p:nvSpPr>
        <p:spPr>
          <a:xfrm>
            <a:off x="1080000" y="3348000"/>
            <a:ext cx="143316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11 du code d’extraction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"/>
          <p:cNvSpPr/>
          <p:nvPr/>
        </p:nvSpPr>
        <p:spPr>
          <a:xfrm>
            <a:off x="3600000" y="3357720"/>
            <a:ext cx="2153160" cy="5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22 des DOCX de l’ancienne version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"/>
          <p:cNvSpPr/>
          <p:nvPr/>
        </p:nvSpPr>
        <p:spPr>
          <a:xfrm>
            <a:off x="6840000" y="3348000"/>
            <a:ext cx="161316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15 choisi manuellement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"/>
          <p:cNvSpPr/>
          <p:nvPr/>
        </p:nvSpPr>
        <p:spPr>
          <a:xfrm>
            <a:off x="6300000" y="3420000"/>
            <a:ext cx="35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"/>
          <p:cNvSpPr/>
          <p:nvPr/>
        </p:nvSpPr>
        <p:spPr>
          <a:xfrm>
            <a:off x="2880000" y="3420000"/>
            <a:ext cx="35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"/>
          <p:cNvSpPr/>
          <p:nvPr/>
        </p:nvSpPr>
        <p:spPr>
          <a:xfrm>
            <a:off x="1980000" y="4860000"/>
            <a:ext cx="467316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48 PDF envisagés – 7 sans valeur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41 PDF pour la nouvelle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"/>
          <p:cNvSpPr/>
          <p:nvPr/>
        </p:nvSpPr>
        <p:spPr>
          <a:xfrm>
            <a:off x="8748000" y="643392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C34523B-67E2-4127-B479-F15B82FE030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56934A-409C-406E-BD75-3BDC33895E1E}" type="slidenum">
              <a:t>71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"/>
          <p:cNvSpPr/>
          <p:nvPr/>
        </p:nvSpPr>
        <p:spPr>
          <a:xfrm>
            <a:off x="180000" y="720000"/>
            <a:ext cx="413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Extraction des tableaux de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>
            <a:off x="158760" y="1148040"/>
            <a:ext cx="4313160" cy="16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un tableau avec ‘title’ et une largeur de 2 (colonnes)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On arrête quand on tombe sur ‘titre’ ou si il n’y a pas plus de tableau après le premier.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4896000" y="1080000"/>
            <a:ext cx="3773160" cy="19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enregistre le tableau dans un csv + léger traitement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ligne vide = Suppression,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Colonne vide = suppression si valeur vide sinon, on rajoute à la ligne du haut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171360" y="3318480"/>
            <a:ext cx="4313160" cy="14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le csv propre dans un JSON avec clé : Nom de l’étude puis dictionnaire de clé/valeur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 + contenu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2" name="" descr=""/>
          <p:cNvPicPr/>
          <p:nvPr/>
        </p:nvPicPr>
        <p:blipFill>
          <a:blip r:embed="rId1"/>
          <a:stretch/>
        </p:blipFill>
        <p:spPr>
          <a:xfrm>
            <a:off x="4680000" y="2991240"/>
            <a:ext cx="3593160" cy="2971440"/>
          </a:xfrm>
          <a:prstGeom prst="rect">
            <a:avLst/>
          </a:prstGeom>
          <a:ln w="0">
            <a:noFill/>
          </a:ln>
        </p:spPr>
      </p:pic>
      <p:sp>
        <p:nvSpPr>
          <p:cNvPr id="463" name=""/>
          <p:cNvSpPr/>
          <p:nvPr/>
        </p:nvSpPr>
        <p:spPr>
          <a:xfrm>
            <a:off x="8726760" y="639540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042B341-49D0-4F1F-BB90-A52997D9332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3F3DEF-6B49-4A45-938E-C7DCEB76EDFA}" type="slidenum">
              <a:t>72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"/>
          <p:cNvSpPr/>
          <p:nvPr/>
        </p:nvSpPr>
        <p:spPr>
          <a:xfrm>
            <a:off x="180000" y="720000"/>
            <a:ext cx="323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Catégorisation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5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8078040" cy="2324520"/>
          </a:xfrm>
          <a:prstGeom prst="rect">
            <a:avLst/>
          </a:prstGeom>
          <a:ln w="0">
            <a:noFill/>
          </a:ln>
        </p:spPr>
      </p:pic>
      <p:sp>
        <p:nvSpPr>
          <p:cNvPr id="466" name=""/>
          <p:cNvSpPr/>
          <p:nvPr/>
        </p:nvSpPr>
        <p:spPr>
          <a:xfrm>
            <a:off x="360000" y="3780000"/>
            <a:ext cx="737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Quand un mot clé apparaît, on le place dans le groupe approprié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7" name="" descr=""/>
          <p:cNvPicPr/>
          <p:nvPr/>
        </p:nvPicPr>
        <p:blipFill>
          <a:blip r:embed="rId2"/>
          <a:srcRect l="0" t="0" r="0" b="47846"/>
          <a:stretch/>
        </p:blipFill>
        <p:spPr>
          <a:xfrm>
            <a:off x="360000" y="4140000"/>
            <a:ext cx="2293920" cy="1792800"/>
          </a:xfrm>
          <a:prstGeom prst="rect">
            <a:avLst/>
          </a:prstGeom>
          <a:ln w="0">
            <a:noFill/>
          </a:ln>
        </p:spPr>
      </p:pic>
      <p:pic>
        <p:nvPicPr>
          <p:cNvPr id="468" name="" descr=""/>
          <p:cNvPicPr/>
          <p:nvPr/>
        </p:nvPicPr>
        <p:blipFill>
          <a:blip r:embed="rId3"/>
          <a:srcRect l="0" t="54198" r="0" b="0"/>
          <a:stretch/>
        </p:blipFill>
        <p:spPr>
          <a:xfrm>
            <a:off x="2739240" y="4359600"/>
            <a:ext cx="2293920" cy="1573560"/>
          </a:xfrm>
          <a:prstGeom prst="rect">
            <a:avLst/>
          </a:prstGeom>
          <a:ln w="0">
            <a:noFill/>
          </a:ln>
        </p:spPr>
      </p:pic>
      <p:sp>
        <p:nvSpPr>
          <p:cNvPr id="469" name=""/>
          <p:cNvSpPr/>
          <p:nvPr/>
        </p:nvSpPr>
        <p:spPr>
          <a:xfrm>
            <a:off x="5220000" y="5580000"/>
            <a:ext cx="179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Reste à trier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"/>
          <p:cNvSpPr/>
          <p:nvPr/>
        </p:nvSpPr>
        <p:spPr>
          <a:xfrm>
            <a:off x="8726760" y="632340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019BDB2-2B29-46CC-93E0-1BB578BA4FD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75F495-829B-4006-A250-182905730E0B}" type="slidenum">
              <a:t>73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"/>
          <p:cNvSpPr/>
          <p:nvPr/>
        </p:nvSpPr>
        <p:spPr>
          <a:xfrm>
            <a:off x="180000" y="720000"/>
            <a:ext cx="215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"/>
          <p:cNvSpPr/>
          <p:nvPr/>
        </p:nvSpPr>
        <p:spPr>
          <a:xfrm>
            <a:off x="360000" y="1800000"/>
            <a:ext cx="341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Lower + Unicode +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"/>
          <p:cNvSpPr/>
          <p:nvPr/>
        </p:nvSpPr>
        <p:spPr>
          <a:xfrm>
            <a:off x="360000" y="2520000"/>
            <a:ext cx="34131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 Words avec nltk.corpus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"/>
          <p:cNvSpPr/>
          <p:nvPr/>
        </p:nvSpPr>
        <p:spPr>
          <a:xfrm>
            <a:off x="360000" y="3240000"/>
            <a:ext cx="34131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 avec ma liste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"/>
          <p:cNvSpPr/>
          <p:nvPr/>
        </p:nvSpPr>
        <p:spPr>
          <a:xfrm>
            <a:off x="360000" y="3973680"/>
            <a:ext cx="34131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Date : durée D10, W5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>
            <a:off x="4140000" y="2797920"/>
            <a:ext cx="4673160" cy="21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Stemming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Rapide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Précis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règle-mécanique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Erreur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d’erreur mais limité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Cas particulier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Gère au cas par cas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 : v, n, a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7" name="" descr=""/>
          <p:cNvPicPr/>
          <p:nvPr/>
        </p:nvPicPr>
        <p:blipFill>
          <a:blip r:embed="rId1"/>
          <a:stretch/>
        </p:blipFill>
        <p:spPr>
          <a:xfrm>
            <a:off x="2865960" y="1260000"/>
            <a:ext cx="6127200" cy="343080"/>
          </a:xfrm>
          <a:prstGeom prst="rect">
            <a:avLst/>
          </a:prstGeom>
          <a:ln w="0">
            <a:noFill/>
          </a:ln>
        </p:spPr>
      </p:pic>
      <p:sp>
        <p:nvSpPr>
          <p:cNvPr id="478" name=""/>
          <p:cNvSpPr/>
          <p:nvPr/>
        </p:nvSpPr>
        <p:spPr>
          <a:xfrm>
            <a:off x="8726760" y="632340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D03EE39-D8D7-45AF-895D-03926630C15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15D12F-5D9C-45B5-96D8-03FD8567957F}" type="slidenum">
              <a:t>74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"/>
          <p:cNvSpPr/>
          <p:nvPr/>
        </p:nvSpPr>
        <p:spPr>
          <a:xfrm>
            <a:off x="1260000" y="1980000"/>
            <a:ext cx="6468480" cy="348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9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06/06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"/>
          <p:cNvSpPr/>
          <p:nvPr/>
        </p:nvSpPr>
        <p:spPr>
          <a:xfrm>
            <a:off x="8654760" y="643248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92AB557-E250-4557-B33B-C812B5BEDD1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307B79-7F97-4B21-970C-0C280FD13B8C}" type="slidenum">
              <a:t>75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"/>
          <p:cNvSpPr/>
          <p:nvPr/>
        </p:nvSpPr>
        <p:spPr>
          <a:xfrm>
            <a:off x="0" y="648000"/>
            <a:ext cx="215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d’étude csv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"/>
          <p:cNvSpPr/>
          <p:nvPr/>
        </p:nvSpPr>
        <p:spPr>
          <a:xfrm>
            <a:off x="180000" y="2772000"/>
            <a:ext cx="4313520" cy="5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Arrange les titres d’Etudes pour coller aux abbréviations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1"/>
          <a:stretch/>
        </p:blipFill>
        <p:spPr>
          <a:xfrm>
            <a:off x="141480" y="4662360"/>
            <a:ext cx="2660040" cy="191160"/>
          </a:xfrm>
          <a:prstGeom prst="rect">
            <a:avLst/>
          </a:prstGeom>
          <a:ln w="0">
            <a:noFill/>
          </a:ln>
        </p:spPr>
      </p:pic>
      <p:pic>
        <p:nvPicPr>
          <p:cNvPr id="484" name="" descr=""/>
          <p:cNvPicPr/>
          <p:nvPr/>
        </p:nvPicPr>
        <p:blipFill>
          <a:blip r:embed="rId2"/>
          <a:stretch/>
        </p:blipFill>
        <p:spPr>
          <a:xfrm>
            <a:off x="3240000" y="4662360"/>
            <a:ext cx="541800" cy="191160"/>
          </a:xfrm>
          <a:prstGeom prst="rect">
            <a:avLst/>
          </a:prstGeom>
          <a:ln w="0">
            <a:noFill/>
          </a:ln>
        </p:spPr>
      </p:pic>
      <p:pic>
        <p:nvPicPr>
          <p:cNvPr id="485" name="" descr=""/>
          <p:cNvPicPr/>
          <p:nvPr/>
        </p:nvPicPr>
        <p:blipFill>
          <a:blip r:embed="rId3"/>
          <a:stretch/>
        </p:blipFill>
        <p:spPr>
          <a:xfrm>
            <a:off x="180000" y="3383640"/>
            <a:ext cx="2393640" cy="1181880"/>
          </a:xfrm>
          <a:prstGeom prst="rect">
            <a:avLst/>
          </a:prstGeom>
          <a:ln w="0">
            <a:noFill/>
          </a:ln>
        </p:spPr>
      </p:pic>
      <p:sp>
        <p:nvSpPr>
          <p:cNvPr id="486" name=""/>
          <p:cNvSpPr/>
          <p:nvPr/>
        </p:nvSpPr>
        <p:spPr>
          <a:xfrm>
            <a:off x="2880000" y="4752000"/>
            <a:ext cx="36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7" name=""/>
          <p:cNvSpPr/>
          <p:nvPr/>
        </p:nvSpPr>
        <p:spPr>
          <a:xfrm>
            <a:off x="72000" y="1224000"/>
            <a:ext cx="546660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les Short Title dans le csv d’origine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8" name="" descr=""/>
          <p:cNvPicPr/>
          <p:nvPr/>
        </p:nvPicPr>
        <p:blipFill>
          <a:blip r:embed="rId4"/>
          <a:stretch/>
        </p:blipFill>
        <p:spPr>
          <a:xfrm>
            <a:off x="108000" y="1563120"/>
            <a:ext cx="5213520" cy="770400"/>
          </a:xfrm>
          <a:prstGeom prst="rect">
            <a:avLst/>
          </a:prstGeom>
          <a:ln w="0">
            <a:noFill/>
          </a:ln>
        </p:spPr>
      </p:pic>
      <p:sp>
        <p:nvSpPr>
          <p:cNvPr id="489" name=""/>
          <p:cNvSpPr/>
          <p:nvPr/>
        </p:nvSpPr>
        <p:spPr>
          <a:xfrm>
            <a:off x="4680000" y="2880000"/>
            <a:ext cx="445752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dans le JSON d’acronymes si on a les noms d’étude, si oui on remplit la colonne Acronymes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0" name="" descr=""/>
          <p:cNvPicPr/>
          <p:nvPr/>
        </p:nvPicPr>
        <p:blipFill>
          <a:blip r:embed="rId5"/>
          <a:stretch/>
        </p:blipFill>
        <p:spPr>
          <a:xfrm>
            <a:off x="5518440" y="722880"/>
            <a:ext cx="3547080" cy="1567080"/>
          </a:xfrm>
          <a:prstGeom prst="rect">
            <a:avLst/>
          </a:prstGeom>
          <a:ln w="0">
            <a:noFill/>
          </a:ln>
        </p:spPr>
      </p:pic>
      <p:pic>
        <p:nvPicPr>
          <p:cNvPr id="491" name="" descr=""/>
          <p:cNvPicPr/>
          <p:nvPr/>
        </p:nvPicPr>
        <p:blipFill>
          <a:blip r:embed="rId6"/>
          <a:stretch/>
        </p:blipFill>
        <p:spPr>
          <a:xfrm>
            <a:off x="4392000" y="3996000"/>
            <a:ext cx="4458600" cy="1783800"/>
          </a:xfrm>
          <a:prstGeom prst="rect">
            <a:avLst/>
          </a:prstGeom>
          <a:ln w="0">
            <a:noFill/>
          </a:ln>
        </p:spPr>
      </p:pic>
      <p:sp>
        <p:nvSpPr>
          <p:cNvPr id="492" name=""/>
          <p:cNvSpPr/>
          <p:nvPr/>
        </p:nvSpPr>
        <p:spPr>
          <a:xfrm>
            <a:off x="8726760" y="628740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7FFD85D-B0BF-4321-AB28-6B554B79FD4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7ECEF4-69BC-4F92-93DE-939D6CF57710}" type="slidenum">
              <a:t>76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"/>
          <p:cNvSpPr/>
          <p:nvPr/>
        </p:nvSpPr>
        <p:spPr>
          <a:xfrm>
            <a:off x="8727480" y="630792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1443403-EE69-46BA-817B-4FF556D3062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"/>
          <p:cNvSpPr/>
          <p:nvPr/>
        </p:nvSpPr>
        <p:spPr>
          <a:xfrm>
            <a:off x="0" y="720000"/>
            <a:ext cx="269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 des abréviations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"/>
          <p:cNvSpPr/>
          <p:nvPr/>
        </p:nvSpPr>
        <p:spPr>
          <a:xfrm>
            <a:off x="180000" y="1440000"/>
            <a:ext cx="3953520" cy="7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lit ligne par ligne le pdf jusqu’à trouver ‘glossary’ ou ‘abbreviation’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>
            <a:off x="3780000" y="1800000"/>
            <a:ext cx="10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7" name=""/>
          <p:cNvSpPr/>
          <p:nvPr/>
        </p:nvSpPr>
        <p:spPr>
          <a:xfrm>
            <a:off x="5040000" y="1440000"/>
            <a:ext cx="3053520" cy="5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note le numéro de page pour l’extraction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"/>
          <p:cNvSpPr/>
          <p:nvPr/>
        </p:nvSpPr>
        <p:spPr>
          <a:xfrm>
            <a:off x="360000" y="2700000"/>
            <a:ext cx="3413520" cy="136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Après l’extraction, on regarde si les lignes sont conformes à notre forme voulu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ABC : Adsq Bdsq Cdqsd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(ou ‘ ’ \t)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"/>
          <p:cNvSpPr/>
          <p:nvPr/>
        </p:nvSpPr>
        <p:spPr>
          <a:xfrm>
            <a:off x="3600000" y="3240000"/>
            <a:ext cx="16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0" name=""/>
          <p:cNvSpPr/>
          <p:nvPr/>
        </p:nvSpPr>
        <p:spPr>
          <a:xfrm>
            <a:off x="5400000" y="2880000"/>
            <a:ext cx="269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alors l’acronyme et la definition avec du 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1" name="" descr=""/>
          <p:cNvPicPr/>
          <p:nvPr/>
        </p:nvPicPr>
        <p:blipFill>
          <a:blip r:embed="rId1"/>
          <a:stretch/>
        </p:blipFill>
        <p:spPr>
          <a:xfrm>
            <a:off x="72000" y="4290840"/>
            <a:ext cx="4493520" cy="1462680"/>
          </a:xfrm>
          <a:prstGeom prst="rect">
            <a:avLst/>
          </a:prstGeom>
          <a:ln w="0">
            <a:noFill/>
          </a:ln>
        </p:spPr>
      </p:pic>
      <p:pic>
        <p:nvPicPr>
          <p:cNvPr id="502" name="" descr=""/>
          <p:cNvPicPr/>
          <p:nvPr/>
        </p:nvPicPr>
        <p:blipFill>
          <a:blip r:embed="rId2"/>
          <a:stretch/>
        </p:blipFill>
        <p:spPr>
          <a:xfrm>
            <a:off x="5153040" y="4680000"/>
            <a:ext cx="3984480" cy="831960"/>
          </a:xfrm>
          <a:prstGeom prst="rect">
            <a:avLst/>
          </a:prstGeom>
          <a:ln w="0">
            <a:noFill/>
          </a:ln>
        </p:spPr>
      </p:pic>
      <p:sp>
        <p:nvSpPr>
          <p:cNvPr id="503" name=""/>
          <p:cNvSpPr/>
          <p:nvPr/>
        </p:nvSpPr>
        <p:spPr>
          <a:xfrm>
            <a:off x="4680000" y="5040000"/>
            <a:ext cx="36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71A6EB-F2E8-40B8-856F-DB9579F3ABDD}" type="slidenum">
              <a:t>77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"/>
          <p:cNvSpPr/>
          <p:nvPr/>
        </p:nvSpPr>
        <p:spPr>
          <a:xfrm>
            <a:off x="180000" y="720000"/>
            <a:ext cx="341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 extrait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"/>
          <p:cNvSpPr/>
          <p:nvPr/>
        </p:nvSpPr>
        <p:spPr>
          <a:xfrm>
            <a:off x="360000" y="3060000"/>
            <a:ext cx="521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d’avoir des correspondance exacte entre les clés  : on n’y touche pas à part pour lower() et retirer les \n, \t et ‘ ‘ en trop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"/>
          <p:cNvSpPr/>
          <p:nvPr/>
        </p:nvSpPr>
        <p:spPr>
          <a:xfrm>
            <a:off x="360000" y="4500000"/>
            <a:ext cx="5573520" cy="5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Tous ce qu’on ne veut pas est mis dans OTHER{}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"/>
          <p:cNvSpPr/>
          <p:nvPr/>
        </p:nvSpPr>
        <p:spPr>
          <a:xfrm>
            <a:off x="360000" y="1512000"/>
            <a:ext cx="737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Fichier d’entrée : txt avec toutes les sections uniques ligne par ligne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1 : Fichier de sortie : txt avec des catégories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2 : Fichier de sortie : JSON avec appartenance aux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"/>
          <p:cNvSpPr/>
          <p:nvPr/>
        </p:nvSpPr>
        <p:spPr>
          <a:xfrm>
            <a:off x="360000" y="5400000"/>
            <a:ext cx="377352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Questions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"/>
          <p:cNvSpPr/>
          <p:nvPr/>
        </p:nvSpPr>
        <p:spPr>
          <a:xfrm>
            <a:off x="8748000" y="626400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7B16DBF-E503-47FE-BFC1-EC0337134A7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73CD88-5581-49C1-A4E4-34CA7B39B582}" type="slidenum">
              <a:t>78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"/>
          <p:cNvSpPr/>
          <p:nvPr/>
        </p:nvSpPr>
        <p:spPr>
          <a:xfrm>
            <a:off x="180000" y="720000"/>
            <a:ext cx="179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"/>
          <p:cNvSpPr/>
          <p:nvPr/>
        </p:nvSpPr>
        <p:spPr>
          <a:xfrm>
            <a:off x="180000" y="1377720"/>
            <a:ext cx="3773520" cy="5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Acronyme avec specifié et global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(Suppression si entre parenthèse)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"/>
          <p:cNvSpPr/>
          <p:nvPr/>
        </p:nvSpPr>
        <p:spPr>
          <a:xfrm>
            <a:off x="180000" y="2052000"/>
            <a:ext cx="377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Lemmatisation (reprise du code)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"/>
          <p:cNvSpPr/>
          <p:nvPr/>
        </p:nvSpPr>
        <p:spPr>
          <a:xfrm>
            <a:off x="180000" y="2520000"/>
            <a:ext cx="377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Normalisation unicode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"/>
          <p:cNvSpPr/>
          <p:nvPr/>
        </p:nvSpPr>
        <p:spPr>
          <a:xfrm>
            <a:off x="180000" y="3060000"/>
            <a:ext cx="413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4. Nettoyage ponctuation (supprimer -)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"/>
          <p:cNvSpPr/>
          <p:nvPr/>
        </p:nvSpPr>
        <p:spPr>
          <a:xfrm>
            <a:off x="180000" y="3600000"/>
            <a:ext cx="377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5. Lower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"/>
          <p:cNvSpPr/>
          <p:nvPr/>
        </p:nvSpPr>
        <p:spPr>
          <a:xfrm>
            <a:off x="180000" y="4144320"/>
            <a:ext cx="377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6. Pattern Day / Week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"/>
          <p:cNvSpPr/>
          <p:nvPr/>
        </p:nvSpPr>
        <p:spPr>
          <a:xfrm>
            <a:off x="180000" y="4680000"/>
            <a:ext cx="377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7. Stop words + lettre seul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"/>
          <p:cNvSpPr/>
          <p:nvPr/>
        </p:nvSpPr>
        <p:spPr>
          <a:xfrm>
            <a:off x="180000" y="5220000"/>
            <a:ext cx="377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8. Chiffres et Nombres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"/>
          <p:cNvSpPr/>
          <p:nvPr/>
        </p:nvSpPr>
        <p:spPr>
          <a:xfrm>
            <a:off x="5580360" y="2160000"/>
            <a:ext cx="107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Ordre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"/>
          <p:cNvSpPr/>
          <p:nvPr/>
        </p:nvSpPr>
        <p:spPr>
          <a:xfrm>
            <a:off x="4680000" y="4140000"/>
            <a:ext cx="269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Supprimer temporalité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"/>
          <p:cNvSpPr/>
          <p:nvPr/>
        </p:nvSpPr>
        <p:spPr>
          <a:xfrm>
            <a:off x="8727480" y="627084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43EA29A-5988-47F4-A71A-B08B40EA906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"/>
          <p:cNvSpPr/>
          <p:nvPr/>
        </p:nvSpPr>
        <p:spPr>
          <a:xfrm>
            <a:off x="4680000" y="4680000"/>
            <a:ext cx="323352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Est-ce qu’on resupprime les mots apparaissant trop de fois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"/>
          <p:cNvSpPr/>
          <p:nvPr/>
        </p:nvSpPr>
        <p:spPr>
          <a:xfrm>
            <a:off x="4860360" y="1017720"/>
            <a:ext cx="3773520" cy="59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supprime les titres et on regroupe les parties par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852DE2-9BE4-4FF8-9C16-B6C428AA163E}" type="slidenum">
              <a:t>79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6480" cy="348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Embellissement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Espace réservé du contenu 3"/>
          <p:cNvSpPr/>
          <p:nvPr/>
        </p:nvSpPr>
        <p:spPr>
          <a:xfrm>
            <a:off x="648000" y="836640"/>
            <a:ext cx="8160120" cy="52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Plusieurs choix possible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Objectifs : Récupérer ce qui nous intéresse dans les fichiers txt → regex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1. Les Titres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2. Les paragraphes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Tout les textes entre la fin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d'un titre valide et le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début du titre suivant,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avec un nettoyage des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sauts de ligne multiples.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Améliorations envisageables :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Meilleur règles pour la récupération des paragraphes en cours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Améliorations du regex pour extraire véritablement ce qu’il nous faut (plus de précisions)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3960000" y="1800000"/>
            <a:ext cx="4606920" cy="3040200"/>
          </a:xfrm>
          <a:prstGeom prst="rect">
            <a:avLst/>
          </a:prstGeom>
          <a:ln w="0">
            <a:noFill/>
          </a:ln>
        </p:spPr>
      </p:pic>
      <p:sp>
        <p:nvSpPr>
          <p:cNvPr id="146" name=""/>
          <p:cNvSpPr/>
          <p:nvPr/>
        </p:nvSpPr>
        <p:spPr>
          <a:xfrm>
            <a:off x="8820360" y="6431040"/>
            <a:ext cx="36936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A08274A-6C08-4030-AA96-26E6399D326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C357C1-45E0-4F71-B5F1-F2B8ADEDBEB9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"/>
          <p:cNvSpPr/>
          <p:nvPr/>
        </p:nvSpPr>
        <p:spPr>
          <a:xfrm>
            <a:off x="1260000" y="1980000"/>
            <a:ext cx="7014960" cy="348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10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12/06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"/>
          <p:cNvSpPr/>
          <p:nvPr/>
        </p:nvSpPr>
        <p:spPr>
          <a:xfrm>
            <a:off x="8654760" y="643248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633AA7E-1D0C-44B7-8CB6-E5339473D9F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E58788-02B7-43EA-92E2-4A5B63B21E67}" type="slidenum">
              <a:t>80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"/>
          <p:cNvSpPr/>
          <p:nvPr/>
        </p:nvSpPr>
        <p:spPr>
          <a:xfrm>
            <a:off x="180000" y="720000"/>
            <a:ext cx="32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Trouver Acronyme manquant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"/>
          <p:cNvSpPr/>
          <p:nvPr/>
        </p:nvSpPr>
        <p:spPr>
          <a:xfrm>
            <a:off x="540000" y="1440000"/>
            <a:ext cx="359460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Tous les mots uniquement en majuscule de 6 lettres ou moins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"/>
          <p:cNvSpPr/>
          <p:nvPr/>
        </p:nvSpPr>
        <p:spPr>
          <a:xfrm>
            <a:off x="5220000" y="1440000"/>
            <a:ext cx="359460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Tous les mots contenant au moins 2 majuscules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9" name="" descr=""/>
          <p:cNvPicPr/>
          <p:nvPr/>
        </p:nvPicPr>
        <p:blipFill>
          <a:blip r:embed="rId1"/>
          <a:stretch/>
        </p:blipFill>
        <p:spPr>
          <a:xfrm>
            <a:off x="4896000" y="2088000"/>
            <a:ext cx="4086360" cy="687600"/>
          </a:xfrm>
          <a:prstGeom prst="rect">
            <a:avLst/>
          </a:prstGeom>
          <a:ln w="0">
            <a:noFill/>
          </a:ln>
        </p:spPr>
      </p:pic>
      <p:sp>
        <p:nvSpPr>
          <p:cNvPr id="530" name=""/>
          <p:cNvSpPr/>
          <p:nvPr/>
        </p:nvSpPr>
        <p:spPr>
          <a:xfrm>
            <a:off x="5940000" y="2880000"/>
            <a:ext cx="161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Trop de faux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"/>
          <p:cNvSpPr/>
          <p:nvPr/>
        </p:nvSpPr>
        <p:spPr>
          <a:xfrm>
            <a:off x="0" y="2772000"/>
            <a:ext cx="48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doit en manquer mais bien dans l’ensemble.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 récupère 333 dont des mots en maj et des titres.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2" name="" descr=""/>
          <p:cNvPicPr/>
          <p:nvPr/>
        </p:nvPicPr>
        <p:blipFill>
          <a:blip r:embed="rId2"/>
          <a:stretch/>
        </p:blipFill>
        <p:spPr>
          <a:xfrm>
            <a:off x="180000" y="4320000"/>
            <a:ext cx="4779720" cy="1563840"/>
          </a:xfrm>
          <a:prstGeom prst="rect">
            <a:avLst/>
          </a:prstGeom>
          <a:ln w="0">
            <a:noFill/>
          </a:ln>
        </p:spPr>
      </p:pic>
      <p:sp>
        <p:nvSpPr>
          <p:cNvPr id="533" name=""/>
          <p:cNvSpPr/>
          <p:nvPr/>
        </p:nvSpPr>
        <p:spPr>
          <a:xfrm>
            <a:off x="182880" y="3960000"/>
            <a:ext cx="485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Nouveau site trouvé avec wayback machine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"/>
          <p:cNvSpPr/>
          <p:nvPr/>
        </p:nvSpPr>
        <p:spPr>
          <a:xfrm>
            <a:off x="0" y="5877360"/>
            <a:ext cx="9138600" cy="2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https://web.archive.org/web/20170512021827/http://www.spinalcord.org:80/resource-center/askus/index.php?pg=kb.page&amp;id=1413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"/>
          <p:cNvSpPr/>
          <p:nvPr/>
        </p:nvSpPr>
        <p:spPr>
          <a:xfrm>
            <a:off x="5040000" y="5040000"/>
            <a:ext cx="7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"/>
          <p:cNvSpPr/>
          <p:nvPr/>
        </p:nvSpPr>
        <p:spPr>
          <a:xfrm>
            <a:off x="5904000" y="3960000"/>
            <a:ext cx="2694600" cy="13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passe à 299 acronymes restants mais avec des faux acronymes (mauvaises définitions)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7" name="" descr=""/>
          <p:cNvPicPr/>
          <p:nvPr/>
        </p:nvPicPr>
        <p:blipFill>
          <a:blip r:embed="rId3"/>
          <a:stretch/>
        </p:blipFill>
        <p:spPr>
          <a:xfrm>
            <a:off x="5040000" y="5400000"/>
            <a:ext cx="2442600" cy="225000"/>
          </a:xfrm>
          <a:prstGeom prst="rect">
            <a:avLst/>
          </a:prstGeom>
          <a:ln w="0">
            <a:noFill/>
          </a:ln>
        </p:spPr>
      </p:pic>
      <p:pic>
        <p:nvPicPr>
          <p:cNvPr id="538" name="" descr=""/>
          <p:cNvPicPr/>
          <p:nvPr/>
        </p:nvPicPr>
        <p:blipFill>
          <a:blip r:embed="rId4"/>
          <a:stretch/>
        </p:blipFill>
        <p:spPr>
          <a:xfrm>
            <a:off x="7560000" y="5410800"/>
            <a:ext cx="1542600" cy="174600"/>
          </a:xfrm>
          <a:prstGeom prst="rect">
            <a:avLst/>
          </a:prstGeom>
          <a:ln w="0">
            <a:noFill/>
          </a:ln>
        </p:spPr>
      </p:pic>
      <p:sp>
        <p:nvSpPr>
          <p:cNvPr id="539" name=""/>
          <p:cNvSpPr/>
          <p:nvPr/>
        </p:nvSpPr>
        <p:spPr>
          <a:xfrm>
            <a:off x="8748000" y="630936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AF132F9-8642-495A-8C19-521555C20A7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0" name="" descr=""/>
          <p:cNvPicPr/>
          <p:nvPr/>
        </p:nvPicPr>
        <p:blipFill>
          <a:blip r:embed="rId5"/>
          <a:stretch/>
        </p:blipFill>
        <p:spPr>
          <a:xfrm>
            <a:off x="432000" y="2160000"/>
            <a:ext cx="3414960" cy="554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F0DB5B-327D-4117-BFC1-D0867AE9B830}" type="slidenum">
              <a:t>81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"/>
          <p:cNvSpPr/>
          <p:nvPr/>
        </p:nvSpPr>
        <p:spPr>
          <a:xfrm>
            <a:off x="180000" y="2520360"/>
            <a:ext cx="395496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 flags=re.IGNORECASE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"/>
          <p:cNvSpPr/>
          <p:nvPr/>
        </p:nvSpPr>
        <p:spPr>
          <a:xfrm>
            <a:off x="2592000" y="720000"/>
            <a:ext cx="32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Augmenter Base d’acronymes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"/>
          <p:cNvSpPr/>
          <p:nvPr/>
        </p:nvSpPr>
        <p:spPr>
          <a:xfrm>
            <a:off x="180000" y="720000"/>
            <a:ext cx="179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le supprime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"/>
          <p:cNvSpPr/>
          <p:nvPr/>
        </p:nvSpPr>
        <p:spPr>
          <a:xfrm>
            <a:off x="1872000" y="900000"/>
            <a:ext cx="7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"/>
          <p:cNvSpPr/>
          <p:nvPr/>
        </p:nvSpPr>
        <p:spPr>
          <a:xfrm>
            <a:off x="0" y="1584000"/>
            <a:ext cx="935460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 base on supprime les acronymes entre parenthèse pour ne pas doubler les définitions (mais seulement ceux qu’on connaît) → On les récupère avant de les supprimer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6" name="" descr=""/>
          <p:cNvPicPr/>
          <p:nvPr/>
        </p:nvPicPr>
        <p:blipFill>
          <a:blip r:embed="rId1"/>
          <a:stretch/>
        </p:blipFill>
        <p:spPr>
          <a:xfrm>
            <a:off x="864000" y="1224000"/>
            <a:ext cx="2993400" cy="318600"/>
          </a:xfrm>
          <a:prstGeom prst="rect">
            <a:avLst/>
          </a:prstGeom>
          <a:ln w="0">
            <a:noFill/>
          </a:ln>
        </p:spPr>
      </p:pic>
      <p:sp>
        <p:nvSpPr>
          <p:cNvPr id="547" name=""/>
          <p:cNvSpPr/>
          <p:nvPr/>
        </p:nvSpPr>
        <p:spPr>
          <a:xfrm>
            <a:off x="5364000" y="1201680"/>
            <a:ext cx="26226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passe de 333 à 258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"/>
          <p:cNvSpPr/>
          <p:nvPr/>
        </p:nvSpPr>
        <p:spPr>
          <a:xfrm>
            <a:off x="8726760" y="628812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2DCFAF4-68FE-45BE-BF00-46D923A6E64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"/>
          <p:cNvSpPr/>
          <p:nvPr/>
        </p:nvSpPr>
        <p:spPr>
          <a:xfrm>
            <a:off x="360000" y="3101760"/>
            <a:ext cx="4134960" cy="85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avait mis ignorecase pour récupérer tous les acronymes possibles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0" name="" descr=""/>
          <p:cNvPicPr/>
          <p:nvPr/>
        </p:nvPicPr>
        <p:blipFill>
          <a:blip r:embed="rId2"/>
          <a:stretch/>
        </p:blipFill>
        <p:spPr>
          <a:xfrm>
            <a:off x="447840" y="3960000"/>
            <a:ext cx="2427120" cy="271800"/>
          </a:xfrm>
          <a:prstGeom prst="rect">
            <a:avLst/>
          </a:prstGeom>
          <a:ln w="0">
            <a:noFill/>
          </a:ln>
        </p:spPr>
      </p:pic>
      <p:sp>
        <p:nvSpPr>
          <p:cNvPr id="551" name=""/>
          <p:cNvSpPr/>
          <p:nvPr/>
        </p:nvSpPr>
        <p:spPr>
          <a:xfrm>
            <a:off x="5220000" y="2447280"/>
            <a:ext cx="269496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ALL : acute lymphoblastic leukemia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"/>
          <p:cNvSpPr/>
          <p:nvPr/>
        </p:nvSpPr>
        <p:spPr>
          <a:xfrm>
            <a:off x="3528000" y="4617720"/>
            <a:ext cx="179496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IT : Intrathecal injections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3" name="" descr=""/>
          <p:cNvPicPr/>
          <p:nvPr/>
        </p:nvPicPr>
        <p:blipFill>
          <a:blip r:embed="rId3"/>
          <a:stretch/>
        </p:blipFill>
        <p:spPr>
          <a:xfrm>
            <a:off x="5328360" y="4500000"/>
            <a:ext cx="3126600" cy="238320"/>
          </a:xfrm>
          <a:prstGeom prst="rect">
            <a:avLst/>
          </a:prstGeom>
          <a:ln w="0">
            <a:noFill/>
          </a:ln>
        </p:spPr>
      </p:pic>
      <p:pic>
        <p:nvPicPr>
          <p:cNvPr id="554" name="" descr=""/>
          <p:cNvPicPr/>
          <p:nvPr/>
        </p:nvPicPr>
        <p:blipFill>
          <a:blip r:embed="rId4"/>
          <a:stretch/>
        </p:blipFill>
        <p:spPr>
          <a:xfrm>
            <a:off x="5328000" y="5004000"/>
            <a:ext cx="3594960" cy="210960"/>
          </a:xfrm>
          <a:prstGeom prst="rect">
            <a:avLst/>
          </a:prstGeom>
          <a:ln w="0">
            <a:noFill/>
          </a:ln>
        </p:spPr>
      </p:pic>
      <p:pic>
        <p:nvPicPr>
          <p:cNvPr id="555" name="" descr=""/>
          <p:cNvPicPr/>
          <p:nvPr/>
        </p:nvPicPr>
        <p:blipFill>
          <a:blip r:embed="rId5"/>
          <a:stretch/>
        </p:blipFill>
        <p:spPr>
          <a:xfrm>
            <a:off x="4140000" y="3153960"/>
            <a:ext cx="4909680" cy="261000"/>
          </a:xfrm>
          <a:prstGeom prst="rect">
            <a:avLst/>
          </a:prstGeom>
          <a:ln w="0">
            <a:noFill/>
          </a:ln>
        </p:spPr>
      </p:pic>
      <p:pic>
        <p:nvPicPr>
          <p:cNvPr id="556" name="" descr=""/>
          <p:cNvPicPr/>
          <p:nvPr/>
        </p:nvPicPr>
        <p:blipFill>
          <a:blip r:embed="rId6"/>
          <a:stretch/>
        </p:blipFill>
        <p:spPr>
          <a:xfrm>
            <a:off x="4140000" y="3600000"/>
            <a:ext cx="4854960" cy="215640"/>
          </a:xfrm>
          <a:prstGeom prst="rect">
            <a:avLst/>
          </a:prstGeom>
          <a:ln w="0">
            <a:noFill/>
          </a:ln>
        </p:spPr>
      </p:pic>
      <p:pic>
        <p:nvPicPr>
          <p:cNvPr id="557" name="" descr=""/>
          <p:cNvPicPr/>
          <p:nvPr/>
        </p:nvPicPr>
        <p:blipFill>
          <a:blip r:embed="rId7"/>
          <a:stretch/>
        </p:blipFill>
        <p:spPr>
          <a:xfrm>
            <a:off x="208440" y="5040000"/>
            <a:ext cx="2486520" cy="230760"/>
          </a:xfrm>
          <a:prstGeom prst="rect">
            <a:avLst/>
          </a:prstGeom>
          <a:ln w="0">
            <a:noFill/>
          </a:ln>
        </p:spPr>
      </p:pic>
      <p:pic>
        <p:nvPicPr>
          <p:cNvPr id="558" name="" descr=""/>
          <p:cNvPicPr/>
          <p:nvPr/>
        </p:nvPicPr>
        <p:blipFill>
          <a:blip r:embed="rId8"/>
          <a:stretch/>
        </p:blipFill>
        <p:spPr>
          <a:xfrm>
            <a:off x="281520" y="5724000"/>
            <a:ext cx="2341440" cy="238320"/>
          </a:xfrm>
          <a:prstGeom prst="rect">
            <a:avLst/>
          </a:prstGeom>
          <a:ln w="0">
            <a:noFill/>
          </a:ln>
        </p:spPr>
      </p:pic>
      <p:sp>
        <p:nvSpPr>
          <p:cNvPr id="559" name=""/>
          <p:cNvSpPr/>
          <p:nvPr/>
        </p:nvSpPr>
        <p:spPr>
          <a:xfrm>
            <a:off x="1260000" y="5328000"/>
            <a:ext cx="36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"/>
          <p:cNvSpPr/>
          <p:nvPr/>
        </p:nvSpPr>
        <p:spPr>
          <a:xfrm>
            <a:off x="0" y="4500000"/>
            <a:ext cx="305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ignorecase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46F52E-1259-4FA8-A812-9E6588FB1BA8}" type="slidenum">
              <a:t>82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"/>
          <p:cNvSpPr/>
          <p:nvPr/>
        </p:nvSpPr>
        <p:spPr>
          <a:xfrm>
            <a:off x="36000" y="648000"/>
            <a:ext cx="211860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validées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"/>
          <p:cNvSpPr/>
          <p:nvPr/>
        </p:nvSpPr>
        <p:spPr>
          <a:xfrm>
            <a:off x="180000" y="1197720"/>
            <a:ext cx="251460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TITLE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Name + Title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"/>
          <p:cNvSpPr/>
          <p:nvPr/>
        </p:nvSpPr>
        <p:spPr>
          <a:xfrm>
            <a:off x="2700000" y="1201320"/>
            <a:ext cx="3054600" cy="110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 CRITERIA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 + Pre Inclusion + population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"/>
          <p:cNvSpPr/>
          <p:nvPr/>
        </p:nvSpPr>
        <p:spPr>
          <a:xfrm>
            <a:off x="5940000" y="1189800"/>
            <a:ext cx="3054600" cy="96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EXCLUSION CRITERIA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Non Inclusion + Exclusion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"/>
          <p:cNvSpPr/>
          <p:nvPr/>
        </p:nvSpPr>
        <p:spPr>
          <a:xfrm>
            <a:off x="0" y="2808000"/>
            <a:ext cx="287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JUSTIFICATION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Background + Rationale + Scientific justification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"/>
          <p:cNvSpPr/>
          <p:nvPr/>
        </p:nvSpPr>
        <p:spPr>
          <a:xfrm>
            <a:off x="3264840" y="2808000"/>
            <a:ext cx="2129760" cy="10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STATISTICAL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Statistical + analysis + sample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"/>
          <p:cNvSpPr/>
          <p:nvPr/>
        </p:nvSpPr>
        <p:spPr>
          <a:xfrm>
            <a:off x="5940000" y="2785320"/>
            <a:ext cx="3054600" cy="91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 + end-points +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assessment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"/>
          <p:cNvSpPr/>
          <p:nvPr/>
        </p:nvSpPr>
        <p:spPr>
          <a:xfrm>
            <a:off x="1967040" y="4364280"/>
            <a:ext cx="143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DESIGN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Design + Method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"/>
          <p:cNvSpPr/>
          <p:nvPr/>
        </p:nvSpPr>
        <p:spPr>
          <a:xfrm>
            <a:off x="4685400" y="4222440"/>
            <a:ext cx="1915920" cy="162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 + Transplant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Intervention +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Experimental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"/>
          <p:cNvSpPr/>
          <p:nvPr/>
        </p:nvSpPr>
        <p:spPr>
          <a:xfrm>
            <a:off x="8748000" y="626400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3C0BEA2-0AE8-49A5-A689-FA458C24610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D7AA59-2F4C-4D79-825F-A00BC4140D64}" type="slidenum">
              <a:t>83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"/>
          <p:cNvSpPr/>
          <p:nvPr/>
        </p:nvSpPr>
        <p:spPr>
          <a:xfrm>
            <a:off x="36000" y="720000"/>
            <a:ext cx="3198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potentiels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"/>
          <p:cNvSpPr/>
          <p:nvPr/>
        </p:nvSpPr>
        <p:spPr>
          <a:xfrm>
            <a:off x="360000" y="1440000"/>
            <a:ext cx="107460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RISKS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Risks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"/>
          <p:cNvSpPr/>
          <p:nvPr/>
        </p:nvSpPr>
        <p:spPr>
          <a:xfrm>
            <a:off x="1980000" y="1440000"/>
            <a:ext cx="2694600" cy="67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EXPECTED BENFITS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Expected benefits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"/>
          <p:cNvSpPr/>
          <p:nvPr/>
        </p:nvSpPr>
        <p:spPr>
          <a:xfrm>
            <a:off x="5220000" y="1440000"/>
            <a:ext cx="2262600" cy="13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 BIS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Comparator +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Control group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Therapy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Leukemia- oriented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"/>
          <p:cNvSpPr/>
          <p:nvPr/>
        </p:nvSpPr>
        <p:spPr>
          <a:xfrm>
            <a:off x="340920" y="2880000"/>
            <a:ext cx="3973680" cy="110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Practical +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interventions (Treatment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"/>
          <p:cNvSpPr/>
          <p:nvPr/>
        </p:nvSpPr>
        <p:spPr>
          <a:xfrm>
            <a:off x="8762760" y="628812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14D7625-C103-45C9-8317-DD32E8F1160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A35175-F5ED-4DE8-B764-D89077847E09}" type="slidenum">
              <a:t>84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"/>
          <p:cNvSpPr/>
          <p:nvPr/>
        </p:nvSpPr>
        <p:spPr>
          <a:xfrm>
            <a:off x="353160" y="1453320"/>
            <a:ext cx="149688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NUMBERS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Number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"/>
          <p:cNvSpPr/>
          <p:nvPr/>
        </p:nvSpPr>
        <p:spPr>
          <a:xfrm>
            <a:off x="36000" y="720000"/>
            <a:ext cx="3198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à voir ou refusées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"/>
          <p:cNvSpPr/>
          <p:nvPr/>
        </p:nvSpPr>
        <p:spPr>
          <a:xfrm>
            <a:off x="2160000" y="1452600"/>
            <a:ext cx="215460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SITES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Centers + Sites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"/>
          <p:cNvSpPr/>
          <p:nvPr/>
        </p:nvSpPr>
        <p:spPr>
          <a:xfrm>
            <a:off x="6480000" y="1440000"/>
            <a:ext cx="1794600" cy="110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PEOPLE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Coordinating + Director + Committee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"/>
          <p:cNvSpPr/>
          <p:nvPr/>
        </p:nvSpPr>
        <p:spPr>
          <a:xfrm>
            <a:off x="360000" y="2633400"/>
            <a:ext cx="3414600" cy="67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DSMB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Data Safety Monitoring Board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"/>
          <p:cNvSpPr/>
          <p:nvPr/>
        </p:nvSpPr>
        <p:spPr>
          <a:xfrm>
            <a:off x="360000" y="3537720"/>
            <a:ext cx="205128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SHORT TITLE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Short/Abbreviation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"/>
          <p:cNvSpPr/>
          <p:nvPr/>
        </p:nvSpPr>
        <p:spPr>
          <a:xfrm>
            <a:off x="2952360" y="4491360"/>
            <a:ext cx="2442240" cy="90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MONETARY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Sponsor + Monetary + Funding + Budget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"/>
          <p:cNvSpPr/>
          <p:nvPr/>
        </p:nvSpPr>
        <p:spPr>
          <a:xfrm>
            <a:off x="4140000" y="1453680"/>
            <a:ext cx="2251800" cy="88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DURATION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Period + Duration + Schedule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"/>
          <p:cNvSpPr/>
          <p:nvPr/>
        </p:nvSpPr>
        <p:spPr>
          <a:xfrm>
            <a:off x="360000" y="4500000"/>
            <a:ext cx="215460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INFORMATIONS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SAE + EU-CT + Category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"/>
          <p:cNvSpPr/>
          <p:nvPr/>
        </p:nvSpPr>
        <p:spPr>
          <a:xfrm>
            <a:off x="4140000" y="2592000"/>
            <a:ext cx="4115880" cy="14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SPECIFIC: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ASPARAGINASE- Oriented assays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Add-on studies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MRD monitoring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Device(s) under investigation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"/>
          <p:cNvSpPr/>
          <p:nvPr/>
        </p:nvSpPr>
        <p:spPr>
          <a:xfrm>
            <a:off x="8762760" y="625212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847606D-2666-44D2-8778-2951E33CB40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606736-946F-4803-BF75-9175B0893A5A}" type="slidenum">
              <a:t>85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"/>
          <p:cNvSpPr/>
          <p:nvPr/>
        </p:nvSpPr>
        <p:spPr>
          <a:xfrm>
            <a:off x="180000" y="720000"/>
            <a:ext cx="521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Plusieurs Sections vides dans plusieurs études 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9" name="" descr=""/>
          <p:cNvPicPr/>
          <p:nvPr/>
        </p:nvPicPr>
        <p:blipFill>
          <a:blip r:embed="rId1"/>
          <a:stretch/>
        </p:blipFill>
        <p:spPr>
          <a:xfrm>
            <a:off x="273240" y="1693800"/>
            <a:ext cx="3141720" cy="2189160"/>
          </a:xfrm>
          <a:prstGeom prst="rect">
            <a:avLst/>
          </a:prstGeom>
          <a:ln w="0">
            <a:noFill/>
          </a:ln>
        </p:spPr>
      </p:pic>
      <p:pic>
        <p:nvPicPr>
          <p:cNvPr id="590" name="" descr=""/>
          <p:cNvPicPr/>
          <p:nvPr/>
        </p:nvPicPr>
        <p:blipFill>
          <a:blip r:embed="rId2"/>
          <a:stretch/>
        </p:blipFill>
        <p:spPr>
          <a:xfrm>
            <a:off x="3935520" y="1571760"/>
            <a:ext cx="3619440" cy="2635200"/>
          </a:xfrm>
          <a:prstGeom prst="rect">
            <a:avLst/>
          </a:prstGeom>
          <a:ln w="0">
            <a:noFill/>
          </a:ln>
        </p:spPr>
      </p:pic>
      <p:sp>
        <p:nvSpPr>
          <p:cNvPr id="591" name=""/>
          <p:cNvSpPr/>
          <p:nvPr/>
        </p:nvSpPr>
        <p:spPr>
          <a:xfrm>
            <a:off x="180000" y="1260000"/>
            <a:ext cx="269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 : SONIMEL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"/>
          <p:cNvSpPr/>
          <p:nvPr/>
        </p:nvSpPr>
        <p:spPr>
          <a:xfrm>
            <a:off x="180000" y="4721760"/>
            <a:ext cx="413496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Principalement les sections potentiels,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Les rajouter dans d’autres sections 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"/>
          <p:cNvSpPr/>
          <p:nvPr/>
        </p:nvSpPr>
        <p:spPr>
          <a:xfrm>
            <a:off x="8748000" y="626400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D0EE218-50B2-4C76-BAEC-C8590562E4B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D132B3-7813-46C4-9213-27E0B460F3DA}" type="slidenum">
              <a:t>86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"/>
          <p:cNvSpPr/>
          <p:nvPr/>
        </p:nvSpPr>
        <p:spPr>
          <a:xfrm>
            <a:off x="1260000" y="1980000"/>
            <a:ext cx="7014960" cy="348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20/06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"/>
          <p:cNvSpPr/>
          <p:nvPr/>
        </p:nvSpPr>
        <p:spPr>
          <a:xfrm>
            <a:off x="8654760" y="643248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3544A12-72AB-46CC-A48E-840D01F12BA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05F13F-BD45-4F5E-8F5C-53040BD48B18}" type="slidenum">
              <a:t>87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"/>
          <p:cNvSpPr/>
          <p:nvPr/>
        </p:nvSpPr>
        <p:spPr>
          <a:xfrm>
            <a:off x="8748000" y="626400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D4CDD40-8CFB-4FC0-87BB-1ED25C795F9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"/>
          <p:cNvSpPr/>
          <p:nvPr/>
        </p:nvSpPr>
        <p:spPr>
          <a:xfrm>
            <a:off x="180000" y="1260000"/>
            <a:ext cx="865116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1: acronyme avec 's' final =&gt; définition sur len(acronym)-1 mots précédents, Requis : le dernier mot doit finir par un 's'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"/>
          <p:cNvSpPr/>
          <p:nvPr/>
        </p:nvSpPr>
        <p:spPr>
          <a:xfrm>
            <a:off x="180000" y="720000"/>
            <a:ext cx="1615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"/>
          <p:cNvSpPr/>
          <p:nvPr/>
        </p:nvSpPr>
        <p:spPr>
          <a:xfrm>
            <a:off x="139320" y="2277720"/>
            <a:ext cx="758556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2: correspondance stricte lettre par lettre avec n mots précédents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Requis : Pile le bon nombre de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"/>
          <p:cNvSpPr/>
          <p:nvPr/>
        </p:nvSpPr>
        <p:spPr>
          <a:xfrm>
            <a:off x="180000" y="3600000"/>
            <a:ext cx="813600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3: correspondance de l’acronyme dans un seul mot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Requis : Contient toutes les lettres dans l'ordre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"/>
          <p:cNvSpPr/>
          <p:nvPr/>
        </p:nvSpPr>
        <p:spPr>
          <a:xfrm>
            <a:off x="180000" y="4725360"/>
            <a:ext cx="701280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4: fenêtre élargie (2n) + suppression stopwords, initiales des mots dans l'ordre correspondant à l'acronyme, non contigu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2" name="" descr=""/>
          <p:cNvPicPr/>
          <p:nvPr/>
        </p:nvPicPr>
        <p:blipFill>
          <a:blip r:embed="rId1"/>
          <a:stretch/>
        </p:blipFill>
        <p:spPr>
          <a:xfrm>
            <a:off x="900000" y="1850400"/>
            <a:ext cx="2335320" cy="207720"/>
          </a:xfrm>
          <a:prstGeom prst="rect">
            <a:avLst/>
          </a:prstGeom>
          <a:ln w="0">
            <a:noFill/>
          </a:ln>
        </p:spPr>
      </p:pic>
      <p:pic>
        <p:nvPicPr>
          <p:cNvPr id="603" name="" descr=""/>
          <p:cNvPicPr/>
          <p:nvPr/>
        </p:nvPicPr>
        <p:blipFill>
          <a:blip r:embed="rId2"/>
          <a:stretch/>
        </p:blipFill>
        <p:spPr>
          <a:xfrm>
            <a:off x="3479040" y="1862280"/>
            <a:ext cx="2456280" cy="208080"/>
          </a:xfrm>
          <a:prstGeom prst="rect">
            <a:avLst/>
          </a:prstGeom>
          <a:ln w="0">
            <a:noFill/>
          </a:ln>
        </p:spPr>
      </p:pic>
      <p:pic>
        <p:nvPicPr>
          <p:cNvPr id="604" name="" descr=""/>
          <p:cNvPicPr/>
          <p:nvPr/>
        </p:nvPicPr>
        <p:blipFill>
          <a:blip r:embed="rId3"/>
          <a:stretch/>
        </p:blipFill>
        <p:spPr>
          <a:xfrm>
            <a:off x="350640" y="3042360"/>
            <a:ext cx="2704680" cy="207000"/>
          </a:xfrm>
          <a:prstGeom prst="rect">
            <a:avLst/>
          </a:prstGeom>
          <a:ln w="0">
            <a:noFill/>
          </a:ln>
        </p:spPr>
      </p:pic>
      <p:pic>
        <p:nvPicPr>
          <p:cNvPr id="605" name="" descr=""/>
          <p:cNvPicPr/>
          <p:nvPr/>
        </p:nvPicPr>
        <p:blipFill>
          <a:blip r:embed="rId4"/>
          <a:stretch/>
        </p:blipFill>
        <p:spPr>
          <a:xfrm>
            <a:off x="3600000" y="3060000"/>
            <a:ext cx="2875320" cy="189360"/>
          </a:xfrm>
          <a:prstGeom prst="rect">
            <a:avLst/>
          </a:prstGeom>
          <a:ln w="0">
            <a:noFill/>
          </a:ln>
        </p:spPr>
      </p:pic>
      <p:pic>
        <p:nvPicPr>
          <p:cNvPr id="606" name="" descr=""/>
          <p:cNvPicPr/>
          <p:nvPr/>
        </p:nvPicPr>
        <p:blipFill>
          <a:blip r:embed="rId5"/>
          <a:stretch/>
        </p:blipFill>
        <p:spPr>
          <a:xfrm>
            <a:off x="4140000" y="4320000"/>
            <a:ext cx="2041920" cy="178560"/>
          </a:xfrm>
          <a:prstGeom prst="rect">
            <a:avLst/>
          </a:prstGeom>
          <a:ln w="0">
            <a:noFill/>
          </a:ln>
        </p:spPr>
      </p:pic>
      <p:pic>
        <p:nvPicPr>
          <p:cNvPr id="607" name="" descr=""/>
          <p:cNvPicPr/>
          <p:nvPr/>
        </p:nvPicPr>
        <p:blipFill>
          <a:blip r:embed="rId6"/>
          <a:stretch/>
        </p:blipFill>
        <p:spPr>
          <a:xfrm>
            <a:off x="259920" y="4320000"/>
            <a:ext cx="3515400" cy="223560"/>
          </a:xfrm>
          <a:prstGeom prst="rect">
            <a:avLst/>
          </a:prstGeom>
          <a:ln w="0">
            <a:noFill/>
          </a:ln>
        </p:spPr>
      </p:pic>
      <p:pic>
        <p:nvPicPr>
          <p:cNvPr id="608" name="" descr=""/>
          <p:cNvPicPr/>
          <p:nvPr/>
        </p:nvPicPr>
        <p:blipFill>
          <a:blip r:embed="rId7"/>
          <a:stretch/>
        </p:blipFill>
        <p:spPr>
          <a:xfrm>
            <a:off x="238680" y="5400000"/>
            <a:ext cx="4099320" cy="178920"/>
          </a:xfrm>
          <a:prstGeom prst="rect">
            <a:avLst/>
          </a:prstGeom>
          <a:ln w="0">
            <a:noFill/>
          </a:ln>
        </p:spPr>
      </p:pic>
      <p:pic>
        <p:nvPicPr>
          <p:cNvPr id="609" name="" descr=""/>
          <p:cNvPicPr/>
          <p:nvPr/>
        </p:nvPicPr>
        <p:blipFill>
          <a:blip r:embed="rId8"/>
          <a:stretch/>
        </p:blipFill>
        <p:spPr>
          <a:xfrm>
            <a:off x="4535280" y="5382360"/>
            <a:ext cx="3235320" cy="2041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C262E6-9BD2-481D-8293-0C28CDB4DE09}" type="slidenum">
              <a:t>88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"/>
          <p:cNvSpPr/>
          <p:nvPr/>
        </p:nvSpPr>
        <p:spPr>
          <a:xfrm>
            <a:off x="540000" y="1260000"/>
            <a:ext cx="35744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1" name="" descr=""/>
          <p:cNvPicPr/>
          <p:nvPr/>
        </p:nvPicPr>
        <p:blipFill>
          <a:blip r:embed="rId1"/>
          <a:stretch/>
        </p:blipFill>
        <p:spPr>
          <a:xfrm>
            <a:off x="540000" y="1931760"/>
            <a:ext cx="1975320" cy="239400"/>
          </a:xfrm>
          <a:prstGeom prst="rect">
            <a:avLst/>
          </a:prstGeom>
          <a:ln w="0">
            <a:noFill/>
          </a:ln>
        </p:spPr>
      </p:pic>
      <p:sp>
        <p:nvSpPr>
          <p:cNvPr id="612" name=""/>
          <p:cNvSpPr/>
          <p:nvPr/>
        </p:nvSpPr>
        <p:spPr>
          <a:xfrm>
            <a:off x="2880000" y="1800000"/>
            <a:ext cx="2875320" cy="85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‘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 non géré dans la V2 car mot différent et commence par un B pour la V4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"/>
          <p:cNvSpPr/>
          <p:nvPr/>
        </p:nvSpPr>
        <p:spPr>
          <a:xfrm>
            <a:off x="6300000" y="1800000"/>
            <a:ext cx="251532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Changement de la V4 : On parcourt en sens inverse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4" name="" descr=""/>
          <p:cNvPicPr/>
          <p:nvPr/>
        </p:nvPicPr>
        <p:blipFill>
          <a:blip r:embed="rId2"/>
          <a:stretch/>
        </p:blipFill>
        <p:spPr>
          <a:xfrm>
            <a:off x="6372000" y="2700000"/>
            <a:ext cx="1903320" cy="225720"/>
          </a:xfrm>
          <a:prstGeom prst="rect">
            <a:avLst/>
          </a:prstGeom>
          <a:ln w="0">
            <a:noFill/>
          </a:ln>
        </p:spPr>
      </p:pic>
      <p:sp>
        <p:nvSpPr>
          <p:cNvPr id="615" name=""/>
          <p:cNvSpPr/>
          <p:nvPr/>
        </p:nvSpPr>
        <p:spPr>
          <a:xfrm>
            <a:off x="8730000" y="623772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B65FCED-8AE3-49C8-BB71-AF16BEAFA43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958BEF-F557-464C-A2B8-4B44750B2F0D}" type="slidenum">
              <a:t>89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"/>
          <p:cNvSpPr/>
          <p:nvPr/>
        </p:nvSpPr>
        <p:spPr>
          <a:xfrm>
            <a:off x="1260000" y="1980000"/>
            <a:ext cx="6468480" cy="348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04/04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8820360" y="6431040"/>
            <a:ext cx="36936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E57F6A1-B2C7-4255-A154-F7607FA0973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699F33-FD83-406D-9C7F-3596DC1CCF01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"/>
          <p:cNvSpPr/>
          <p:nvPr/>
        </p:nvSpPr>
        <p:spPr>
          <a:xfrm>
            <a:off x="180000" y="720000"/>
            <a:ext cx="1435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7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1709280" cy="1297800"/>
          </a:xfrm>
          <a:prstGeom prst="rect">
            <a:avLst/>
          </a:prstGeom>
          <a:ln w="0">
            <a:noFill/>
          </a:ln>
        </p:spPr>
      </p:pic>
      <p:sp>
        <p:nvSpPr>
          <p:cNvPr id="618" name=""/>
          <p:cNvSpPr/>
          <p:nvPr/>
        </p:nvSpPr>
        <p:spPr>
          <a:xfrm>
            <a:off x="2160000" y="1440000"/>
            <a:ext cx="215532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Changement de nom pour les titres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9" name="" descr=""/>
          <p:cNvPicPr/>
          <p:nvPr/>
        </p:nvPicPr>
        <p:blipFill>
          <a:blip r:embed="rId2"/>
          <a:stretch/>
        </p:blipFill>
        <p:spPr>
          <a:xfrm>
            <a:off x="4905360" y="2337120"/>
            <a:ext cx="1945800" cy="3058200"/>
          </a:xfrm>
          <a:prstGeom prst="rect">
            <a:avLst/>
          </a:prstGeom>
          <a:ln w="0">
            <a:noFill/>
          </a:ln>
        </p:spPr>
      </p:pic>
      <p:sp>
        <p:nvSpPr>
          <p:cNvPr id="620" name=""/>
          <p:cNvSpPr/>
          <p:nvPr/>
        </p:nvSpPr>
        <p:spPr>
          <a:xfrm>
            <a:off x="5155200" y="1222920"/>
            <a:ext cx="1795320" cy="11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Ajouts des autres titres pour la version complète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"/>
          <p:cNvSpPr/>
          <p:nvPr/>
        </p:nvSpPr>
        <p:spPr>
          <a:xfrm>
            <a:off x="407880" y="4359600"/>
            <a:ext cx="3256200" cy="6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la base CSV pour présence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"/>
          <p:cNvSpPr/>
          <p:nvPr/>
        </p:nvSpPr>
        <p:spPr>
          <a:xfrm>
            <a:off x="8774280" y="625212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1B8A35D-96D0-4CC0-AA1E-674654953C5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F51650-332E-4F67-8409-11E097130A48}" type="slidenum">
              <a:t>90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"/>
          <p:cNvSpPr/>
          <p:nvPr/>
        </p:nvSpPr>
        <p:spPr>
          <a:xfrm>
            <a:off x="8739000" y="621936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54C819D-2FC3-4AB8-A07A-578ADF2A88D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"/>
          <p:cNvSpPr/>
          <p:nvPr/>
        </p:nvSpPr>
        <p:spPr>
          <a:xfrm>
            <a:off x="212760" y="762120"/>
            <a:ext cx="145728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Moteur de Recherche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"/>
          <p:cNvSpPr/>
          <p:nvPr/>
        </p:nvSpPr>
        <p:spPr>
          <a:xfrm>
            <a:off x="142200" y="5032800"/>
            <a:ext cx="1510200" cy="72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Uniquement commencé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"/>
          <p:cNvSpPr/>
          <p:nvPr/>
        </p:nvSpPr>
        <p:spPr>
          <a:xfrm>
            <a:off x="4511880" y="3154320"/>
            <a:ext cx="2024280" cy="72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du nouveau preprocess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7" name="" descr=""/>
          <p:cNvPicPr/>
          <p:nvPr/>
        </p:nvPicPr>
        <p:blipFill>
          <a:blip r:embed="rId1"/>
          <a:stretch/>
        </p:blipFill>
        <p:spPr>
          <a:xfrm>
            <a:off x="6540840" y="3341520"/>
            <a:ext cx="2551320" cy="178920"/>
          </a:xfrm>
          <a:prstGeom prst="rect">
            <a:avLst/>
          </a:prstGeom>
          <a:ln w="0">
            <a:noFill/>
          </a:ln>
        </p:spPr>
      </p:pic>
      <p:pic>
        <p:nvPicPr>
          <p:cNvPr id="628" name="" descr=""/>
          <p:cNvPicPr/>
          <p:nvPr/>
        </p:nvPicPr>
        <p:blipFill>
          <a:blip r:embed="rId2"/>
          <a:stretch/>
        </p:blipFill>
        <p:spPr>
          <a:xfrm>
            <a:off x="6540840" y="2545920"/>
            <a:ext cx="1419840" cy="718920"/>
          </a:xfrm>
          <a:prstGeom prst="rect">
            <a:avLst/>
          </a:prstGeom>
          <a:ln w="0">
            <a:noFill/>
          </a:ln>
        </p:spPr>
      </p:pic>
      <p:pic>
        <p:nvPicPr>
          <p:cNvPr id="629" name="" descr=""/>
          <p:cNvPicPr/>
          <p:nvPr/>
        </p:nvPicPr>
        <p:blipFill>
          <a:blip r:embed="rId3"/>
          <a:stretch/>
        </p:blipFill>
        <p:spPr>
          <a:xfrm>
            <a:off x="6540840" y="3706200"/>
            <a:ext cx="2471400" cy="169920"/>
          </a:xfrm>
          <a:prstGeom prst="rect">
            <a:avLst/>
          </a:prstGeom>
          <a:ln w="0">
            <a:noFill/>
          </a:ln>
        </p:spPr>
      </p:pic>
      <p:pic>
        <p:nvPicPr>
          <p:cNvPr id="630" name="" descr=""/>
          <p:cNvPicPr/>
          <p:nvPr/>
        </p:nvPicPr>
        <p:blipFill>
          <a:blip r:embed="rId4"/>
          <a:stretch/>
        </p:blipFill>
        <p:spPr>
          <a:xfrm>
            <a:off x="6593760" y="3972960"/>
            <a:ext cx="2029320" cy="467280"/>
          </a:xfrm>
          <a:prstGeom prst="rect">
            <a:avLst/>
          </a:prstGeom>
          <a:ln w="0">
            <a:noFill/>
          </a:ln>
        </p:spPr>
      </p:pic>
      <p:pic>
        <p:nvPicPr>
          <p:cNvPr id="631" name="" descr=""/>
          <p:cNvPicPr/>
          <p:nvPr/>
        </p:nvPicPr>
        <p:blipFill>
          <a:blip r:embed="rId5"/>
          <a:stretch/>
        </p:blipFill>
        <p:spPr>
          <a:xfrm>
            <a:off x="275040" y="3025800"/>
            <a:ext cx="2829600" cy="535680"/>
          </a:xfrm>
          <a:prstGeom prst="rect">
            <a:avLst/>
          </a:prstGeom>
          <a:ln w="0">
            <a:noFill/>
          </a:ln>
        </p:spPr>
      </p:pic>
      <p:sp>
        <p:nvSpPr>
          <p:cNvPr id="632" name=""/>
          <p:cNvSpPr/>
          <p:nvPr/>
        </p:nvSpPr>
        <p:spPr>
          <a:xfrm>
            <a:off x="318960" y="2583000"/>
            <a:ext cx="2715480" cy="4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Affichage changé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3" name="" descr=""/>
          <p:cNvPicPr/>
          <p:nvPr/>
        </p:nvPicPr>
        <p:blipFill>
          <a:blip r:embed="rId6"/>
          <a:stretch/>
        </p:blipFill>
        <p:spPr>
          <a:xfrm>
            <a:off x="4278240" y="806040"/>
            <a:ext cx="2372400" cy="1679040"/>
          </a:xfrm>
          <a:prstGeom prst="rect">
            <a:avLst/>
          </a:prstGeom>
          <a:ln w="0">
            <a:noFill/>
          </a:ln>
        </p:spPr>
      </p:pic>
      <p:sp>
        <p:nvSpPr>
          <p:cNvPr id="634" name=""/>
          <p:cNvSpPr/>
          <p:nvPr/>
        </p:nvSpPr>
        <p:spPr>
          <a:xfrm>
            <a:off x="2215080" y="992520"/>
            <a:ext cx="1891440" cy="88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Téléchargement  des pdf et ajout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"/>
          <p:cNvSpPr/>
          <p:nvPr/>
        </p:nvSpPr>
        <p:spPr>
          <a:xfrm>
            <a:off x="1701720" y="5058720"/>
            <a:ext cx="376956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2ème moteur non fini mais choix des sections commencé,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de AND OR ou *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DB270D-945C-4325-ADB2-FB9FF7B1786C}" type="slidenum">
              <a:t>91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"/>
          <p:cNvSpPr/>
          <p:nvPr/>
        </p:nvSpPr>
        <p:spPr>
          <a:xfrm>
            <a:off x="1260000" y="1980000"/>
            <a:ext cx="7014960" cy="348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26/06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"/>
          <p:cNvSpPr/>
          <p:nvPr/>
        </p:nvSpPr>
        <p:spPr>
          <a:xfrm>
            <a:off x="8726760" y="639648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BE85695-14C3-427C-92EA-1075D6DEC57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0DD564-94BD-4CFC-8CFF-22F8AE7E878D}" type="slidenum">
              <a:t>92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"/>
          <p:cNvSpPr/>
          <p:nvPr/>
        </p:nvSpPr>
        <p:spPr>
          <a:xfrm>
            <a:off x="180000" y="720000"/>
            <a:ext cx="179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"/>
          <p:cNvSpPr/>
          <p:nvPr/>
        </p:nvSpPr>
        <p:spPr>
          <a:xfrm>
            <a:off x="82800" y="1853280"/>
            <a:ext cx="3773520" cy="5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 Acronyme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Gère les acronymes + () supprimer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"/>
          <p:cNvSpPr/>
          <p:nvPr/>
        </p:nvSpPr>
        <p:spPr>
          <a:xfrm>
            <a:off x="109440" y="3363480"/>
            <a:ext cx="3058560" cy="38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 Lemmatisation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(avec pos tag)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"/>
          <p:cNvSpPr/>
          <p:nvPr/>
        </p:nvSpPr>
        <p:spPr>
          <a:xfrm>
            <a:off x="118080" y="4363200"/>
            <a:ext cx="377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3. Normalisation unicode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"/>
          <p:cNvSpPr/>
          <p:nvPr/>
        </p:nvSpPr>
        <p:spPr>
          <a:xfrm>
            <a:off x="118080" y="5221800"/>
            <a:ext cx="11714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4. Lower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"/>
          <p:cNvSpPr/>
          <p:nvPr/>
        </p:nvSpPr>
        <p:spPr>
          <a:xfrm>
            <a:off x="8727480" y="627084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30D8689-1E13-434C-8C78-B2DB37D04E1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4" name="" descr=""/>
          <p:cNvPicPr/>
          <p:nvPr/>
        </p:nvPicPr>
        <p:blipFill>
          <a:blip r:embed="rId1"/>
          <a:stretch/>
        </p:blipFill>
        <p:spPr>
          <a:xfrm>
            <a:off x="16920" y="1146960"/>
            <a:ext cx="9087120" cy="590040"/>
          </a:xfrm>
          <a:prstGeom prst="rect">
            <a:avLst/>
          </a:prstGeom>
          <a:ln w="0">
            <a:noFill/>
          </a:ln>
        </p:spPr>
      </p:pic>
      <p:pic>
        <p:nvPicPr>
          <p:cNvPr id="645" name="" descr=""/>
          <p:cNvPicPr/>
          <p:nvPr/>
        </p:nvPicPr>
        <p:blipFill>
          <a:blip r:embed="rId2"/>
          <a:stretch/>
        </p:blipFill>
        <p:spPr>
          <a:xfrm>
            <a:off x="82800" y="2453040"/>
            <a:ext cx="8012520" cy="612720"/>
          </a:xfrm>
          <a:prstGeom prst="rect">
            <a:avLst/>
          </a:prstGeom>
          <a:ln w="0">
            <a:noFill/>
          </a:ln>
        </p:spPr>
      </p:pic>
      <p:pic>
        <p:nvPicPr>
          <p:cNvPr id="646" name="" descr=""/>
          <p:cNvPicPr/>
          <p:nvPr/>
        </p:nvPicPr>
        <p:blipFill>
          <a:blip r:embed="rId3"/>
          <a:stretch/>
        </p:blipFill>
        <p:spPr>
          <a:xfrm>
            <a:off x="3231000" y="3192120"/>
            <a:ext cx="5909040" cy="734760"/>
          </a:xfrm>
          <a:prstGeom prst="rect">
            <a:avLst/>
          </a:prstGeom>
          <a:ln w="0">
            <a:noFill/>
          </a:ln>
        </p:spPr>
      </p:pic>
      <p:pic>
        <p:nvPicPr>
          <p:cNvPr id="647" name="" descr=""/>
          <p:cNvPicPr/>
          <p:nvPr/>
        </p:nvPicPr>
        <p:blipFill>
          <a:blip r:embed="rId4"/>
          <a:stretch/>
        </p:blipFill>
        <p:spPr>
          <a:xfrm>
            <a:off x="2895840" y="4169160"/>
            <a:ext cx="5756760" cy="765360"/>
          </a:xfrm>
          <a:prstGeom prst="rect">
            <a:avLst/>
          </a:prstGeom>
          <a:ln w="0">
            <a:noFill/>
          </a:ln>
        </p:spPr>
      </p:pic>
      <p:pic>
        <p:nvPicPr>
          <p:cNvPr id="648" name="" descr=""/>
          <p:cNvPicPr/>
          <p:nvPr/>
        </p:nvPicPr>
        <p:blipFill>
          <a:blip r:embed="rId5"/>
          <a:stretch/>
        </p:blipFill>
        <p:spPr>
          <a:xfrm>
            <a:off x="1300680" y="5103360"/>
            <a:ext cx="5848200" cy="757440"/>
          </a:xfrm>
          <a:prstGeom prst="rect">
            <a:avLst/>
          </a:prstGeom>
          <a:ln w="0">
            <a:noFill/>
          </a:ln>
        </p:spPr>
      </p:pic>
      <p:pic>
        <p:nvPicPr>
          <p:cNvPr id="649" name="" descr=""/>
          <p:cNvPicPr/>
          <p:nvPr/>
        </p:nvPicPr>
        <p:blipFill>
          <a:blip r:embed="rId6"/>
          <a:stretch/>
        </p:blipFill>
        <p:spPr>
          <a:xfrm>
            <a:off x="2095200" y="1997280"/>
            <a:ext cx="2487960" cy="201600"/>
          </a:xfrm>
          <a:prstGeom prst="rect">
            <a:avLst/>
          </a:prstGeom>
          <a:ln w="0">
            <a:noFill/>
          </a:ln>
        </p:spPr>
      </p:pic>
      <p:pic>
        <p:nvPicPr>
          <p:cNvPr id="650" name="" descr=""/>
          <p:cNvPicPr/>
          <p:nvPr/>
        </p:nvPicPr>
        <p:blipFill>
          <a:blip r:embed="rId7"/>
          <a:stretch/>
        </p:blipFill>
        <p:spPr>
          <a:xfrm>
            <a:off x="3772080" y="2250000"/>
            <a:ext cx="3775680" cy="1634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1D2EA8-A860-435B-830C-59BDE2F17A25}" type="slidenum">
              <a:t>93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"/>
          <p:cNvSpPr/>
          <p:nvPr/>
        </p:nvSpPr>
        <p:spPr>
          <a:xfrm>
            <a:off x="8726760" y="636048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489E859-74A0-4C3D-A91D-4A5FA206865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"/>
          <p:cNvSpPr/>
          <p:nvPr/>
        </p:nvSpPr>
        <p:spPr>
          <a:xfrm>
            <a:off x="162360" y="2123280"/>
            <a:ext cx="445896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6. Pattern Day / Week / Month supprimés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"/>
          <p:cNvSpPr/>
          <p:nvPr/>
        </p:nvSpPr>
        <p:spPr>
          <a:xfrm>
            <a:off x="180000" y="3516480"/>
            <a:ext cx="377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7. Suppression nombres seuls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" name=""/>
          <p:cNvSpPr/>
          <p:nvPr/>
        </p:nvSpPr>
        <p:spPr>
          <a:xfrm>
            <a:off x="180000" y="791280"/>
            <a:ext cx="377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5.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Nettoyage ponctuation (et -)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5" name="" descr=""/>
          <p:cNvPicPr/>
          <p:nvPr/>
        </p:nvPicPr>
        <p:blipFill>
          <a:blip r:embed="rId1"/>
          <a:stretch/>
        </p:blipFill>
        <p:spPr>
          <a:xfrm>
            <a:off x="162360" y="2578320"/>
            <a:ext cx="7601040" cy="658440"/>
          </a:xfrm>
          <a:prstGeom prst="rect">
            <a:avLst/>
          </a:prstGeom>
          <a:ln w="0">
            <a:noFill/>
          </a:ln>
        </p:spPr>
      </p:pic>
      <p:sp>
        <p:nvSpPr>
          <p:cNvPr id="656" name=""/>
          <p:cNvSpPr/>
          <p:nvPr/>
        </p:nvSpPr>
        <p:spPr>
          <a:xfrm>
            <a:off x="184320" y="4708800"/>
            <a:ext cx="30902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8. Stop words + lettre seul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7" name="" descr=""/>
          <p:cNvPicPr/>
          <p:nvPr/>
        </p:nvPicPr>
        <p:blipFill>
          <a:blip r:embed="rId2"/>
          <a:stretch/>
        </p:blipFill>
        <p:spPr>
          <a:xfrm>
            <a:off x="180000" y="3873960"/>
            <a:ext cx="6755040" cy="658440"/>
          </a:xfrm>
          <a:prstGeom prst="rect">
            <a:avLst/>
          </a:prstGeom>
          <a:ln w="0">
            <a:noFill/>
          </a:ln>
        </p:spPr>
      </p:pic>
      <p:pic>
        <p:nvPicPr>
          <p:cNvPr id="658" name="" descr=""/>
          <p:cNvPicPr/>
          <p:nvPr/>
        </p:nvPicPr>
        <p:blipFill>
          <a:blip r:embed="rId3"/>
          <a:stretch/>
        </p:blipFill>
        <p:spPr>
          <a:xfrm>
            <a:off x="184320" y="5059440"/>
            <a:ext cx="6221520" cy="658440"/>
          </a:xfrm>
          <a:prstGeom prst="rect">
            <a:avLst/>
          </a:prstGeom>
          <a:ln w="0">
            <a:noFill/>
          </a:ln>
        </p:spPr>
      </p:pic>
      <p:pic>
        <p:nvPicPr>
          <p:cNvPr id="659" name="" descr=""/>
          <p:cNvPicPr/>
          <p:nvPr/>
        </p:nvPicPr>
        <p:blipFill>
          <a:blip r:embed="rId4"/>
          <a:stretch/>
        </p:blipFill>
        <p:spPr>
          <a:xfrm>
            <a:off x="180000" y="1148760"/>
            <a:ext cx="5749200" cy="8031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6CD631-1CA1-4209-86AF-9586D0C19ED9}" type="slidenum">
              <a:t>94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"/>
          <p:cNvSpPr/>
          <p:nvPr/>
        </p:nvSpPr>
        <p:spPr>
          <a:xfrm>
            <a:off x="8726760" y="636048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F126E95-CB23-416E-9446-F8D7E567C43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"/>
          <p:cNvSpPr/>
          <p:nvPr/>
        </p:nvSpPr>
        <p:spPr>
          <a:xfrm>
            <a:off x="124200" y="673560"/>
            <a:ext cx="2867040" cy="38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Problèmes et exceptions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2" name="" descr=""/>
          <p:cNvPicPr/>
          <p:nvPr/>
        </p:nvPicPr>
        <p:blipFill>
          <a:blip r:embed="rId1"/>
          <a:stretch/>
        </p:blipFill>
        <p:spPr>
          <a:xfrm>
            <a:off x="73080" y="1275480"/>
            <a:ext cx="4812120" cy="582480"/>
          </a:xfrm>
          <a:prstGeom prst="rect">
            <a:avLst/>
          </a:prstGeom>
          <a:ln w="0">
            <a:noFill/>
          </a:ln>
        </p:spPr>
      </p:pic>
      <p:sp>
        <p:nvSpPr>
          <p:cNvPr id="663" name=""/>
          <p:cNvSpPr/>
          <p:nvPr/>
        </p:nvSpPr>
        <p:spPr>
          <a:xfrm>
            <a:off x="5022360" y="1154520"/>
            <a:ext cx="3930480" cy="85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Les chiffres romains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 les acronymes n’étant pas la dans la base mais peu problématique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4" name="" descr=""/>
          <p:cNvPicPr/>
          <p:nvPr/>
        </p:nvPicPr>
        <p:blipFill>
          <a:blip r:embed="rId2"/>
          <a:stretch/>
        </p:blipFill>
        <p:spPr>
          <a:xfrm>
            <a:off x="70200" y="3039120"/>
            <a:ext cx="4326120" cy="240840"/>
          </a:xfrm>
          <a:prstGeom prst="rect">
            <a:avLst/>
          </a:prstGeom>
          <a:ln w="0">
            <a:noFill/>
          </a:ln>
        </p:spPr>
      </p:pic>
      <p:sp>
        <p:nvSpPr>
          <p:cNvPr id="665" name=""/>
          <p:cNvSpPr/>
          <p:nvPr/>
        </p:nvSpPr>
        <p:spPr>
          <a:xfrm>
            <a:off x="4669560" y="2729160"/>
            <a:ext cx="3806280" cy="86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Les unités,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 les marqueurs temporels n’étant pas sous la forme D, W, M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"/>
          <p:cNvSpPr/>
          <p:nvPr/>
        </p:nvSpPr>
        <p:spPr>
          <a:xfrm>
            <a:off x="53280" y="1922760"/>
            <a:ext cx="54014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composé que de la même lettre à supprimer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"/>
          <p:cNvSpPr/>
          <p:nvPr/>
        </p:nvSpPr>
        <p:spPr>
          <a:xfrm>
            <a:off x="113040" y="3344400"/>
            <a:ext cx="4313520" cy="64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Utiliser un dictionnaire d’unité et supprimer toutes les durées 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7FE526-A646-4E7C-9CE1-83E137504EF0}" type="slidenum">
              <a:t>95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"/>
          <p:cNvSpPr/>
          <p:nvPr/>
        </p:nvSpPr>
        <p:spPr>
          <a:xfrm>
            <a:off x="8726760" y="636048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CCCC9B7-D83F-49E4-BF2F-A058521A96A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"/>
          <p:cNvSpPr/>
          <p:nvPr/>
        </p:nvSpPr>
        <p:spPr>
          <a:xfrm>
            <a:off x="150840" y="717840"/>
            <a:ext cx="247716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manquantes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0" name="" descr=""/>
          <p:cNvPicPr/>
          <p:nvPr/>
        </p:nvPicPr>
        <p:blipFill>
          <a:blip r:embed="rId1"/>
          <a:stretch/>
        </p:blipFill>
        <p:spPr>
          <a:xfrm>
            <a:off x="206280" y="1143000"/>
            <a:ext cx="4705560" cy="3386880"/>
          </a:xfrm>
          <a:prstGeom prst="rect">
            <a:avLst/>
          </a:prstGeom>
          <a:ln w="0">
            <a:noFill/>
          </a:ln>
        </p:spPr>
      </p:pic>
      <p:pic>
        <p:nvPicPr>
          <p:cNvPr id="671" name="" descr=""/>
          <p:cNvPicPr/>
          <p:nvPr/>
        </p:nvPicPr>
        <p:blipFill>
          <a:blip r:embed="rId2"/>
          <a:stretch/>
        </p:blipFill>
        <p:spPr>
          <a:xfrm>
            <a:off x="184320" y="4708080"/>
            <a:ext cx="5086440" cy="361800"/>
          </a:xfrm>
          <a:prstGeom prst="rect">
            <a:avLst/>
          </a:prstGeom>
          <a:ln w="0">
            <a:noFill/>
          </a:ln>
        </p:spPr>
      </p:pic>
      <p:pic>
        <p:nvPicPr>
          <p:cNvPr id="672" name="" descr=""/>
          <p:cNvPicPr/>
          <p:nvPr/>
        </p:nvPicPr>
        <p:blipFill>
          <a:blip r:embed="rId3"/>
          <a:stretch/>
        </p:blipFill>
        <p:spPr>
          <a:xfrm>
            <a:off x="5809680" y="1177560"/>
            <a:ext cx="2678400" cy="1611360"/>
          </a:xfrm>
          <a:prstGeom prst="rect">
            <a:avLst/>
          </a:prstGeom>
          <a:ln w="0">
            <a:noFill/>
          </a:ln>
        </p:spPr>
      </p:pic>
      <p:pic>
        <p:nvPicPr>
          <p:cNvPr id="673" name="" descr=""/>
          <p:cNvPicPr/>
          <p:nvPr/>
        </p:nvPicPr>
        <p:blipFill>
          <a:blip r:embed="rId4"/>
          <a:stretch/>
        </p:blipFill>
        <p:spPr>
          <a:xfrm>
            <a:off x="5524200" y="3285360"/>
            <a:ext cx="3143160" cy="620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E9D2C8-E3E7-410D-8007-0A829781849F}" type="slidenum">
              <a:t>96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"/>
          <p:cNvSpPr/>
          <p:nvPr/>
        </p:nvSpPr>
        <p:spPr>
          <a:xfrm>
            <a:off x="8726760" y="636048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2E3607C-E790-467B-9E7D-6ED3613D9F4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"/>
          <p:cNvSpPr/>
          <p:nvPr/>
        </p:nvSpPr>
        <p:spPr>
          <a:xfrm>
            <a:off x="177480" y="691200"/>
            <a:ext cx="2663280" cy="78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Nouveau Mode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6" name="" descr=""/>
          <p:cNvPicPr/>
          <p:nvPr/>
        </p:nvPicPr>
        <p:blipFill>
          <a:blip r:embed="rId1"/>
          <a:stretch/>
        </p:blipFill>
        <p:spPr>
          <a:xfrm>
            <a:off x="177480" y="1264320"/>
            <a:ext cx="2091600" cy="1154160"/>
          </a:xfrm>
          <a:prstGeom prst="rect">
            <a:avLst/>
          </a:prstGeom>
          <a:ln w="0">
            <a:noFill/>
          </a:ln>
        </p:spPr>
      </p:pic>
      <p:pic>
        <p:nvPicPr>
          <p:cNvPr id="677" name="" descr=""/>
          <p:cNvPicPr/>
          <p:nvPr/>
        </p:nvPicPr>
        <p:blipFill>
          <a:blip r:embed="rId2"/>
          <a:stretch/>
        </p:blipFill>
        <p:spPr>
          <a:xfrm>
            <a:off x="212760" y="2480400"/>
            <a:ext cx="4130640" cy="3550680"/>
          </a:xfrm>
          <a:prstGeom prst="rect">
            <a:avLst/>
          </a:prstGeom>
          <a:ln w="0">
            <a:noFill/>
          </a:ln>
        </p:spPr>
      </p:pic>
      <p:pic>
        <p:nvPicPr>
          <p:cNvPr id="678" name="" descr=""/>
          <p:cNvPicPr/>
          <p:nvPr/>
        </p:nvPicPr>
        <p:blipFill>
          <a:blip r:embed="rId3"/>
          <a:srcRect l="0" t="0" r="0" b="38946"/>
          <a:stretch/>
        </p:blipFill>
        <p:spPr>
          <a:xfrm>
            <a:off x="2391840" y="638280"/>
            <a:ext cx="1939320" cy="1785600"/>
          </a:xfrm>
          <a:prstGeom prst="rect">
            <a:avLst/>
          </a:prstGeom>
          <a:ln w="0">
            <a:noFill/>
          </a:ln>
        </p:spPr>
      </p:pic>
      <p:pic>
        <p:nvPicPr>
          <p:cNvPr id="679" name="" descr=""/>
          <p:cNvPicPr/>
          <p:nvPr/>
        </p:nvPicPr>
        <p:blipFill>
          <a:blip r:embed="rId4"/>
          <a:stretch/>
        </p:blipFill>
        <p:spPr>
          <a:xfrm>
            <a:off x="4411080" y="683280"/>
            <a:ext cx="1906920" cy="2804400"/>
          </a:xfrm>
          <a:prstGeom prst="rect">
            <a:avLst/>
          </a:prstGeom>
          <a:ln w="0">
            <a:noFill/>
          </a:ln>
        </p:spPr>
      </p:pic>
      <p:pic>
        <p:nvPicPr>
          <p:cNvPr id="680" name="" descr=""/>
          <p:cNvPicPr/>
          <p:nvPr/>
        </p:nvPicPr>
        <p:blipFill>
          <a:blip r:embed="rId5"/>
          <a:stretch/>
        </p:blipFill>
        <p:spPr>
          <a:xfrm>
            <a:off x="6016320" y="3145680"/>
            <a:ext cx="3026520" cy="2831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5075EA-9A44-4C7D-97D3-90C05824DA6B}" type="slidenum">
              <a:t>97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"/>
          <p:cNvSpPr/>
          <p:nvPr/>
        </p:nvSpPr>
        <p:spPr>
          <a:xfrm>
            <a:off x="88560" y="646920"/>
            <a:ext cx="214956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Système de query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2" name="" descr=""/>
          <p:cNvPicPr/>
          <p:nvPr/>
        </p:nvPicPr>
        <p:blipFill>
          <a:blip r:embed="rId1"/>
          <a:stretch/>
        </p:blipFill>
        <p:spPr>
          <a:xfrm>
            <a:off x="112320" y="1147320"/>
            <a:ext cx="4042440" cy="1352160"/>
          </a:xfrm>
          <a:prstGeom prst="rect">
            <a:avLst/>
          </a:prstGeom>
          <a:ln w="0">
            <a:noFill/>
          </a:ln>
        </p:spPr>
      </p:pic>
      <p:pic>
        <p:nvPicPr>
          <p:cNvPr id="683" name="" descr=""/>
          <p:cNvPicPr/>
          <p:nvPr/>
        </p:nvPicPr>
        <p:blipFill>
          <a:blip r:embed="rId2"/>
          <a:stretch/>
        </p:blipFill>
        <p:spPr>
          <a:xfrm>
            <a:off x="196920" y="2626200"/>
            <a:ext cx="2685960" cy="201600"/>
          </a:xfrm>
          <a:prstGeom prst="rect">
            <a:avLst/>
          </a:prstGeom>
          <a:ln w="0">
            <a:noFill/>
          </a:ln>
        </p:spPr>
      </p:pic>
      <p:sp>
        <p:nvSpPr>
          <p:cNvPr id="684" name=""/>
          <p:cNvSpPr/>
          <p:nvPr/>
        </p:nvSpPr>
        <p:spPr>
          <a:xfrm>
            <a:off x="4687200" y="965520"/>
            <a:ext cx="37443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Prends le même preprocess que le texte à l’exception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"/>
          <p:cNvSpPr/>
          <p:nvPr/>
        </p:nvSpPr>
        <p:spPr>
          <a:xfrm>
            <a:off x="177480" y="2986560"/>
            <a:ext cx="4010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Remplacer par ceux uniques dans les acronymes spécifiques ou équivalent.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6" name="" descr=""/>
          <p:cNvPicPr/>
          <p:nvPr/>
        </p:nvPicPr>
        <p:blipFill>
          <a:blip r:embed="rId3"/>
          <a:stretch/>
        </p:blipFill>
        <p:spPr>
          <a:xfrm>
            <a:off x="3920400" y="4495320"/>
            <a:ext cx="2739240" cy="186480"/>
          </a:xfrm>
          <a:prstGeom prst="rect">
            <a:avLst/>
          </a:prstGeom>
          <a:ln w="0">
            <a:noFill/>
          </a:ln>
        </p:spPr>
      </p:pic>
      <p:pic>
        <p:nvPicPr>
          <p:cNvPr id="687" name="" descr=""/>
          <p:cNvPicPr/>
          <p:nvPr/>
        </p:nvPicPr>
        <p:blipFill>
          <a:blip r:embed="rId4"/>
          <a:stretch/>
        </p:blipFill>
        <p:spPr>
          <a:xfrm>
            <a:off x="241200" y="3668400"/>
            <a:ext cx="2891880" cy="437760"/>
          </a:xfrm>
          <a:prstGeom prst="rect">
            <a:avLst/>
          </a:prstGeom>
          <a:ln w="0">
            <a:noFill/>
          </a:ln>
        </p:spPr>
      </p:pic>
      <p:pic>
        <p:nvPicPr>
          <p:cNvPr id="688" name="" descr=""/>
          <p:cNvPicPr/>
          <p:nvPr/>
        </p:nvPicPr>
        <p:blipFill>
          <a:blip r:embed="rId5"/>
          <a:stretch/>
        </p:blipFill>
        <p:spPr>
          <a:xfrm>
            <a:off x="250200" y="4695480"/>
            <a:ext cx="2937600" cy="399600"/>
          </a:xfrm>
          <a:prstGeom prst="rect">
            <a:avLst/>
          </a:prstGeom>
          <a:ln w="0">
            <a:noFill/>
          </a:ln>
        </p:spPr>
      </p:pic>
      <p:pic>
        <p:nvPicPr>
          <p:cNvPr id="689" name="" descr=""/>
          <p:cNvPicPr/>
          <p:nvPr/>
        </p:nvPicPr>
        <p:blipFill>
          <a:blip r:embed="rId6"/>
          <a:stretch/>
        </p:blipFill>
        <p:spPr>
          <a:xfrm>
            <a:off x="242280" y="4209480"/>
            <a:ext cx="2914560" cy="384480"/>
          </a:xfrm>
          <a:prstGeom prst="rect">
            <a:avLst/>
          </a:prstGeom>
          <a:ln w="0">
            <a:noFill/>
          </a:ln>
        </p:spPr>
      </p:pic>
      <p:pic>
        <p:nvPicPr>
          <p:cNvPr id="690" name="" descr=""/>
          <p:cNvPicPr/>
          <p:nvPr/>
        </p:nvPicPr>
        <p:blipFill>
          <a:blip r:embed="rId7"/>
          <a:stretch/>
        </p:blipFill>
        <p:spPr>
          <a:xfrm>
            <a:off x="251640" y="5199840"/>
            <a:ext cx="2876400" cy="422640"/>
          </a:xfrm>
          <a:prstGeom prst="rect">
            <a:avLst/>
          </a:prstGeom>
          <a:ln w="0">
            <a:noFill/>
          </a:ln>
        </p:spPr>
      </p:pic>
      <p:sp>
        <p:nvSpPr>
          <p:cNvPr id="691" name=""/>
          <p:cNvSpPr/>
          <p:nvPr/>
        </p:nvSpPr>
        <p:spPr>
          <a:xfrm>
            <a:off x="3216240" y="3907440"/>
            <a:ext cx="637920" cy="4341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2" name=""/>
          <p:cNvSpPr/>
          <p:nvPr/>
        </p:nvSpPr>
        <p:spPr>
          <a:xfrm>
            <a:off x="3234240" y="4430520"/>
            <a:ext cx="593640" cy="150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3" name=""/>
          <p:cNvSpPr/>
          <p:nvPr/>
        </p:nvSpPr>
        <p:spPr>
          <a:xfrm flipV="1">
            <a:off x="3331440" y="4758120"/>
            <a:ext cx="496440" cy="2217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4" name=""/>
          <p:cNvSpPr/>
          <p:nvPr/>
        </p:nvSpPr>
        <p:spPr>
          <a:xfrm flipV="1">
            <a:off x="3278520" y="4882320"/>
            <a:ext cx="646560" cy="4608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95" name="" descr=""/>
          <p:cNvPicPr/>
          <p:nvPr/>
        </p:nvPicPr>
        <p:blipFill>
          <a:blip r:embed="rId8"/>
          <a:stretch/>
        </p:blipFill>
        <p:spPr>
          <a:xfrm>
            <a:off x="3466800" y="5296680"/>
            <a:ext cx="2419200" cy="247320"/>
          </a:xfrm>
          <a:prstGeom prst="rect">
            <a:avLst/>
          </a:prstGeom>
          <a:ln w="0">
            <a:noFill/>
          </a:ln>
        </p:spPr>
      </p:pic>
      <p:pic>
        <p:nvPicPr>
          <p:cNvPr id="696" name="" descr=""/>
          <p:cNvPicPr/>
          <p:nvPr/>
        </p:nvPicPr>
        <p:blipFill>
          <a:blip r:embed="rId9"/>
          <a:stretch/>
        </p:blipFill>
        <p:spPr>
          <a:xfrm>
            <a:off x="3408120" y="5675040"/>
            <a:ext cx="2495520" cy="392040"/>
          </a:xfrm>
          <a:prstGeom prst="rect">
            <a:avLst/>
          </a:prstGeom>
          <a:ln w="0">
            <a:noFill/>
          </a:ln>
        </p:spPr>
      </p:pic>
      <p:pic>
        <p:nvPicPr>
          <p:cNvPr id="697" name="" descr=""/>
          <p:cNvPicPr/>
          <p:nvPr/>
        </p:nvPicPr>
        <p:blipFill>
          <a:blip r:embed="rId10"/>
          <a:stretch/>
        </p:blipFill>
        <p:spPr>
          <a:xfrm>
            <a:off x="6346440" y="5788080"/>
            <a:ext cx="2365920" cy="186480"/>
          </a:xfrm>
          <a:prstGeom prst="rect">
            <a:avLst/>
          </a:prstGeom>
          <a:ln w="0">
            <a:noFill/>
          </a:ln>
        </p:spPr>
      </p:pic>
      <p:sp>
        <p:nvSpPr>
          <p:cNvPr id="698" name=""/>
          <p:cNvSpPr/>
          <p:nvPr/>
        </p:nvSpPr>
        <p:spPr>
          <a:xfrm>
            <a:off x="5963040" y="5856840"/>
            <a:ext cx="3834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99" name="" descr=""/>
          <p:cNvPicPr/>
          <p:nvPr/>
        </p:nvPicPr>
        <p:blipFill>
          <a:blip r:embed="rId11"/>
          <a:stretch/>
        </p:blipFill>
        <p:spPr>
          <a:xfrm>
            <a:off x="4368240" y="1780560"/>
            <a:ext cx="4656960" cy="1299240"/>
          </a:xfrm>
          <a:prstGeom prst="rect">
            <a:avLst/>
          </a:prstGeom>
          <a:ln w="0">
            <a:noFill/>
          </a:ln>
        </p:spPr>
      </p:pic>
      <p:pic>
        <p:nvPicPr>
          <p:cNvPr id="700" name="" descr=""/>
          <p:cNvPicPr/>
          <p:nvPr/>
        </p:nvPicPr>
        <p:blipFill>
          <a:blip r:embed="rId12"/>
          <a:srcRect l="0" t="0" r="0" b="71958"/>
          <a:stretch/>
        </p:blipFill>
        <p:spPr>
          <a:xfrm>
            <a:off x="4368240" y="3083400"/>
            <a:ext cx="3630960" cy="1228680"/>
          </a:xfrm>
          <a:prstGeom prst="rect">
            <a:avLst/>
          </a:prstGeom>
          <a:ln w="0">
            <a:noFill/>
          </a:ln>
        </p:spPr>
      </p:pic>
      <p:sp>
        <p:nvSpPr>
          <p:cNvPr id="701" name=""/>
          <p:cNvSpPr/>
          <p:nvPr/>
        </p:nvSpPr>
        <p:spPr>
          <a:xfrm>
            <a:off x="8726760" y="6387480"/>
            <a:ext cx="51804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E6361AE-5642-4420-8D06-04DA570FC6A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E01B1C-F1EB-4E31-BCAF-630C935B6D45}" type="slidenum">
              <a:t>98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"/>
          <p:cNvSpPr/>
          <p:nvPr/>
        </p:nvSpPr>
        <p:spPr>
          <a:xfrm>
            <a:off x="0" y="620280"/>
            <a:ext cx="3321000" cy="41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MOTEUR BDD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3" name=""/>
          <p:cNvSpPr/>
          <p:nvPr/>
        </p:nvSpPr>
        <p:spPr>
          <a:xfrm>
            <a:off x="0" y="6438240"/>
            <a:ext cx="7153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381056C-D3C9-472B-8934-B384825CC02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4" name="" descr=""/>
          <p:cNvPicPr/>
          <p:nvPr/>
        </p:nvPicPr>
        <p:blipFill>
          <a:blip r:embed="rId1"/>
          <a:stretch/>
        </p:blipFill>
        <p:spPr>
          <a:xfrm>
            <a:off x="515160" y="1621440"/>
            <a:ext cx="2565360" cy="4356360"/>
          </a:xfrm>
          <a:prstGeom prst="rect">
            <a:avLst/>
          </a:prstGeom>
          <a:ln w="0">
            <a:noFill/>
          </a:ln>
        </p:spPr>
      </p:pic>
      <p:sp>
        <p:nvSpPr>
          <p:cNvPr id="705" name=""/>
          <p:cNvSpPr/>
          <p:nvPr/>
        </p:nvSpPr>
        <p:spPr>
          <a:xfrm>
            <a:off x="363240" y="1195560"/>
            <a:ext cx="844200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 Liste des protocoles, Barre de recherche, toutes les sections non catégorisées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6" name="" descr=""/>
          <p:cNvPicPr/>
          <p:nvPr/>
        </p:nvPicPr>
        <p:blipFill>
          <a:blip r:embed="rId2"/>
          <a:stretch/>
        </p:blipFill>
        <p:spPr>
          <a:xfrm>
            <a:off x="3804840" y="1634760"/>
            <a:ext cx="4760280" cy="3670560"/>
          </a:xfrm>
          <a:prstGeom prst="rect">
            <a:avLst/>
          </a:prstGeom>
          <a:ln w="0">
            <a:noFill/>
          </a:ln>
        </p:spPr>
      </p:pic>
      <p:sp>
        <p:nvSpPr>
          <p:cNvPr id="707" name=""/>
          <p:cNvSpPr/>
          <p:nvPr/>
        </p:nvSpPr>
        <p:spPr>
          <a:xfrm>
            <a:off x="3668400" y="5493600"/>
            <a:ext cx="5225400" cy="61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Vous connaissez le nom de l’étude et vous cherchez des informations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FECAF5-491B-4990-8468-F281EC33E46A}" type="slidenum">
              <a:t>99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hème AP-HP">
  <a:themeElements>
    <a:clrScheme name="APHP">
      <a:dk1>
        <a:srgbClr val="272d31"/>
      </a:dk1>
      <a:lt1>
        <a:srgbClr val="ffffff"/>
      </a:lt1>
      <a:dk2>
        <a:srgbClr val="d2d9da"/>
      </a:dk2>
      <a:lt2>
        <a:srgbClr val="f1f4f5"/>
      </a:lt2>
      <a:accent1>
        <a:srgbClr val="ffd419"/>
      </a:accent1>
      <a:accent2>
        <a:srgbClr val="c01662"/>
      </a:accent2>
      <a:accent3>
        <a:srgbClr val="36bde8"/>
      </a:accent3>
      <a:accent4>
        <a:srgbClr val="0062ae"/>
      </a:accent4>
      <a:accent5>
        <a:srgbClr val="2c256b"/>
      </a:accent5>
      <a:accent6>
        <a:srgbClr val="d3d800"/>
      </a:accent6>
      <a:hlink>
        <a:srgbClr val="272d31"/>
      </a:hlink>
      <a:folHlink>
        <a:srgbClr val="272d31"/>
      </a:folHlink>
    </a:clrScheme>
    <a:fontScheme name="APHP">
      <a:majorFont>
        <a:latin typeface="Montserrat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FA34CFC6F5E64B965C92C606634DDF" ma:contentTypeVersion="10" ma:contentTypeDescription="Crée un document." ma:contentTypeScope="" ma:versionID="82f72537914f7b2ca3ab4e2073f5bc1f">
  <xsd:schema xmlns:xsd="http://www.w3.org/2001/XMLSchema" xmlns:xs="http://www.w3.org/2001/XMLSchema" xmlns:p="http://schemas.microsoft.com/office/2006/metadata/properties" xmlns:ns2="bab36aca-6305-4f24-b845-8de6cc927b00" xmlns:ns3="8d40c450-74bb-40fd-8fff-a7da02f18cb9" targetNamespace="http://schemas.microsoft.com/office/2006/metadata/properties" ma:root="true" ma:fieldsID="8fa5e87ef80b5124d7f7324dbf1e2047" ns2:_="" ns3:_="">
    <xsd:import namespace="bab36aca-6305-4f24-b845-8de6cc927b00"/>
    <xsd:import namespace="8d40c450-74bb-40fd-8fff-a7da02f18c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36aca-6305-4f24-b845-8de6cc927b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0c450-74bb-40fd-8fff-a7da02f18cb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8513F2-21CC-4AEC-9985-98CE02CCA4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7C0DAC3-8909-490F-8F6E-6181BFA49E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36aca-6305-4f24-b845-8de6cc927b00"/>
    <ds:schemaRef ds:uri="8d40c450-74bb-40fd-8fff-a7da02f18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456673-90F3-4A8C-832A-188746AAA5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23072</TotalTime>
  <Application>LibreOffice/7.6.4.1$Windows_X86_64 LibreOffice_project/e19e193f88cd6c0525a17fb7a176ed8e6a3e2aa1</Application>
  <AppVersion>15.0000</AppVersion>
  <Words>79</Words>
  <Paragraphs>53</Paragraphs>
  <Company>APHP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2015-07-22T10:38:47Z</dcterms:created>
  <dc:creator>BRASSEUR Paul</dc:creator>
  <dc:description/>
  <dc:language>fr-FR</dc:language>
  <cp:lastModifiedBy/>
  <cp:lastPrinted>2018-04-13T17:06:17Z</cp:lastPrinted>
  <dcterms:modified xsi:type="dcterms:W3CDTF">2025-07-25T11:56:56Z</dcterms:modified>
  <cp:revision>1509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AP-HP:8</vt:lpwstr>
  </property>
  <property fmtid="{D5CDD505-2E9C-101B-9397-08002B2CF9AE}" pid="3" name="ClassificationContentMarkingFooterText">
    <vt:lpwstr>C1 - Interne</vt:lpwstr>
  </property>
  <property fmtid="{D5CDD505-2E9C-101B-9397-08002B2CF9AE}" pid="4" name="ContentTypeId">
    <vt:lpwstr>0x010100CDFA34CFC6F5E64B965C92C606634DDF</vt:lpwstr>
  </property>
  <property fmtid="{D5CDD505-2E9C-101B-9397-08002B2CF9AE}" pid="5" name="MSIP_Label_591d6119-873b-4397-8a13-8f0b0381b9bf_ActionId">
    <vt:lpwstr>f954901c-06bb-4e73-978b-2ff255d7fa1b</vt:lpwstr>
  </property>
  <property fmtid="{D5CDD505-2E9C-101B-9397-08002B2CF9AE}" pid="6" name="MSIP_Label_591d6119-873b-4397-8a13-8f0b0381b9bf_ContentBits">
    <vt:lpwstr>2</vt:lpwstr>
  </property>
  <property fmtid="{D5CDD505-2E9C-101B-9397-08002B2CF9AE}" pid="7" name="MSIP_Label_591d6119-873b-4397-8a13-8f0b0381b9bf_Enabled">
    <vt:lpwstr>true</vt:lpwstr>
  </property>
  <property fmtid="{D5CDD505-2E9C-101B-9397-08002B2CF9AE}" pid="8" name="MSIP_Label_591d6119-873b-4397-8a13-8f0b0381b9bf_Method">
    <vt:lpwstr>Standard</vt:lpwstr>
  </property>
  <property fmtid="{D5CDD505-2E9C-101B-9397-08002B2CF9AE}" pid="9" name="MSIP_Label_591d6119-873b-4397-8a13-8f0b0381b9bf_Name">
    <vt:lpwstr>C1 - Interne</vt:lpwstr>
  </property>
  <property fmtid="{D5CDD505-2E9C-101B-9397-08002B2CF9AE}" pid="10" name="MSIP_Label_591d6119-873b-4397-8a13-8f0b0381b9bf_SetDate">
    <vt:lpwstr>2024-03-01T10:56:13Z</vt:lpwstr>
  </property>
  <property fmtid="{D5CDD505-2E9C-101B-9397-08002B2CF9AE}" pid="11" name="MSIP_Label_591d6119-873b-4397-8a13-8f0b0381b9bf_SiteId">
    <vt:lpwstr>905eea10-a76c-4815-8160-ba433c63cfd5</vt:lpwstr>
  </property>
  <property fmtid="{D5CDD505-2E9C-101B-9397-08002B2CF9AE}" pid="12" name="Notes">
    <vt:i4>4</vt:i4>
  </property>
  <property fmtid="{D5CDD505-2E9C-101B-9397-08002B2CF9AE}" pid="13" name="PresentationFormat">
    <vt:lpwstr>Affichage à l'écran (4:3)</vt:lpwstr>
  </property>
  <property fmtid="{D5CDD505-2E9C-101B-9397-08002B2CF9AE}" pid="14" name="Slides">
    <vt:i4>15</vt:i4>
  </property>
</Properties>
</file>